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3" r:id="rId4"/>
    <p:sldId id="262" r:id="rId5"/>
    <p:sldId id="270" r:id="rId6"/>
    <p:sldId id="259" r:id="rId7"/>
    <p:sldId id="267" r:id="rId8"/>
    <p:sldId id="265" r:id="rId9"/>
    <p:sldId id="260" r:id="rId10"/>
    <p:sldId id="268" r:id="rId11"/>
    <p:sldId id="269" r:id="rId12"/>
    <p:sldId id="257"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2" d="100"/>
          <a:sy n="72"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C753-FE2D-44B5-88D3-6C35C528C1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F6A40D78-D35A-4013-892C-9EEDA2BD4B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4D04DA64-92BE-4A86-A2D1-EB82FAD100A8}"/>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AA3EF364-D46E-466D-A36A-0291429BF71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9EB76CD-9CB7-4178-A95D-ABDA77482DE6}"/>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1802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357CF-8D07-4C04-A757-400C66C5F80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3E5A0C9-968B-40D5-A40B-0671EBC43F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D716400-43FD-44F6-90E0-56F4AEBFD538}"/>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A16D88F8-FC49-4409-A5BB-B746BEB6124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959DC6B-D749-43BD-9796-271C7020CAB1}"/>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29181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1DF0EC-BE66-4426-B450-6E7E680805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5A5A6B27-6FB0-4CA2-B32D-C37449841B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D22708-4D02-48CF-AD3D-2368C25DEA58}"/>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D061E6EA-E994-4776-9B5F-B7B85A45E81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8DFE5B8-70EF-4866-908A-F975C42FF3C4}"/>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85487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6587D-E7C4-46D3-96C3-C26276FA264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4667F7E-2D67-4705-987D-A274CE698C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842C07C-E99F-4750-A12B-EF87A492032A}"/>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88BD7885-325A-4A68-AC7A-6BC48119EC6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4C43B39-2D4E-4F7D-BEBC-BBF8206D3448}"/>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438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07079-A913-4037-B8AF-A22E89AB1B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8CD3907-AE96-489B-948E-629EE04B1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92B365-1C16-4BDE-ACFC-EDCB16C513ED}"/>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15F77861-7E92-4939-96E6-F634B4C01E9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E28FBB3-CD5E-42E3-A8EE-F79F2610F8AD}"/>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0045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201C-EFB2-41CE-8CF5-3D6D4ED3F9B3}"/>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088F503-8B52-4346-98DF-376B30E2EA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1D7F566-42BF-48F3-9149-3639042EB7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D77484F4-7698-4774-B34C-3A44BD06C6F7}"/>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6" name="Footer Placeholder 5">
            <a:extLst>
              <a:ext uri="{FF2B5EF4-FFF2-40B4-BE49-F238E27FC236}">
                <a16:creationId xmlns:a16="http://schemas.microsoft.com/office/drawing/2014/main" id="{DCDB25AA-6E1A-43F4-9F98-019F756FE52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AF19004-F2BA-483E-9C65-CDE3C64A511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98286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3BC8-3CC3-4917-A756-C01960A955A9}"/>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AF756216-A763-4001-9046-695700738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1679E-E4BA-4B4E-A4EE-7E51C125D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1C36EEB0-B431-4226-918E-3CF70B8E6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82FDB5-65CF-41F4-A9E3-8B144F3BF7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D1AB6D1-3502-47DA-B36E-214A3BC1D461}"/>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8" name="Footer Placeholder 7">
            <a:extLst>
              <a:ext uri="{FF2B5EF4-FFF2-40B4-BE49-F238E27FC236}">
                <a16:creationId xmlns:a16="http://schemas.microsoft.com/office/drawing/2014/main" id="{FFA4C597-FB0D-446D-A351-32FF9BEAD3DC}"/>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1FBB8BB9-B3D3-457F-8E67-B75BA9DD2A5B}"/>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70583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E87A-A751-4B4E-9C0D-D4C227D9870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EA5F10B-1D1A-4C4E-AA42-24CF4A79DE2F}"/>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4" name="Footer Placeholder 3">
            <a:extLst>
              <a:ext uri="{FF2B5EF4-FFF2-40B4-BE49-F238E27FC236}">
                <a16:creationId xmlns:a16="http://schemas.microsoft.com/office/drawing/2014/main" id="{A5366308-4295-4EC2-99BE-CEE5B677819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E1116A3-1814-4FDA-80D4-BD85C1A7E449}"/>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597518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563ED3-34F4-41B3-BBCA-000B00DCD3EB}"/>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3" name="Footer Placeholder 2">
            <a:extLst>
              <a:ext uri="{FF2B5EF4-FFF2-40B4-BE49-F238E27FC236}">
                <a16:creationId xmlns:a16="http://schemas.microsoft.com/office/drawing/2014/main" id="{C94F930B-0CB0-4EAE-B656-07AD11D5190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B343338F-121F-4E4F-9ECD-82FC2309D58F}"/>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2889283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A6D9-2462-435E-9E93-218943D4F7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29790D2-CA52-4C5F-A4D8-BA3499FCE5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DF25C20C-F55B-4248-A542-3BC60B5DD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361A8-C178-4CB3-9128-41380BC5D169}"/>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6" name="Footer Placeholder 5">
            <a:extLst>
              <a:ext uri="{FF2B5EF4-FFF2-40B4-BE49-F238E27FC236}">
                <a16:creationId xmlns:a16="http://schemas.microsoft.com/office/drawing/2014/main" id="{A01E7DFB-AC1D-4421-9B4C-A3D32DECD8DF}"/>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F894349-428E-4DEB-AB0A-59EA4D1B2A4C}"/>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30786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C40F-3EC4-4AE8-B2E1-F9CF407BD5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8CA54A0D-3DE8-4FE6-8F26-BEA4710553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710882FC-EBD5-4183-B684-EE120857B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5FD691-5A44-4C7D-A0B9-0DEC1E0BC702}"/>
              </a:ext>
            </a:extLst>
          </p:cNvPr>
          <p:cNvSpPr>
            <a:spLocks noGrp="1"/>
          </p:cNvSpPr>
          <p:nvPr>
            <p:ph type="dt" sz="half" idx="10"/>
          </p:nvPr>
        </p:nvSpPr>
        <p:spPr/>
        <p:txBody>
          <a:bodyPr/>
          <a:lstStyle/>
          <a:p>
            <a:fld id="{253477EF-33DE-4B19-8821-D0B8247DC25A}" type="datetimeFigureOut">
              <a:rPr lang="en-IE" smtClean="0"/>
              <a:t>13/12/2022</a:t>
            </a:fld>
            <a:endParaRPr lang="en-IE"/>
          </a:p>
        </p:txBody>
      </p:sp>
      <p:sp>
        <p:nvSpPr>
          <p:cNvPr id="6" name="Footer Placeholder 5">
            <a:extLst>
              <a:ext uri="{FF2B5EF4-FFF2-40B4-BE49-F238E27FC236}">
                <a16:creationId xmlns:a16="http://schemas.microsoft.com/office/drawing/2014/main" id="{F2279FBA-32AA-45D2-9BDF-57C5DC36D0A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43ED956-C038-4C0D-8273-0ADBE05108F2}"/>
              </a:ext>
            </a:extLst>
          </p:cNvPr>
          <p:cNvSpPr>
            <a:spLocks noGrp="1"/>
          </p:cNvSpPr>
          <p:nvPr>
            <p:ph type="sldNum" sz="quarter" idx="12"/>
          </p:nvPr>
        </p:nvSpPr>
        <p:spPr/>
        <p:txBody>
          <a:bodyPr/>
          <a:lstStyle/>
          <a:p>
            <a:fld id="{087A7F04-E8C4-41B0-8673-50EEFE2F0219}" type="slidenum">
              <a:rPr lang="en-IE" smtClean="0"/>
              <a:t>‹#›</a:t>
            </a:fld>
            <a:endParaRPr lang="en-IE"/>
          </a:p>
        </p:txBody>
      </p:sp>
    </p:spTree>
    <p:extLst>
      <p:ext uri="{BB962C8B-B14F-4D97-AF65-F5344CB8AC3E}">
        <p14:creationId xmlns:p14="http://schemas.microsoft.com/office/powerpoint/2010/main" val="1024320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C459EE-F45C-4726-9215-9FDD23FB0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70461AA-31ED-4998-B20C-0835E09280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371DD87-EEC2-4A5C-8790-CCAB1FDEFD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477EF-33DE-4B19-8821-D0B8247DC25A}" type="datetimeFigureOut">
              <a:rPr lang="en-IE" smtClean="0"/>
              <a:t>13/12/2022</a:t>
            </a:fld>
            <a:endParaRPr lang="en-IE"/>
          </a:p>
        </p:txBody>
      </p:sp>
      <p:sp>
        <p:nvSpPr>
          <p:cNvPr id="5" name="Footer Placeholder 4">
            <a:extLst>
              <a:ext uri="{FF2B5EF4-FFF2-40B4-BE49-F238E27FC236}">
                <a16:creationId xmlns:a16="http://schemas.microsoft.com/office/drawing/2014/main" id="{F224F2B4-9E3C-432C-B135-A6B09B3710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28E5804-0A3E-472A-8DAE-96E02EC460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A7F04-E8C4-41B0-8673-50EEFE2F0219}" type="slidenum">
              <a:rPr lang="en-IE" smtClean="0"/>
              <a:t>‹#›</a:t>
            </a:fld>
            <a:endParaRPr lang="en-IE"/>
          </a:p>
        </p:txBody>
      </p:sp>
    </p:spTree>
    <p:extLst>
      <p:ext uri="{BB962C8B-B14F-4D97-AF65-F5344CB8AC3E}">
        <p14:creationId xmlns:p14="http://schemas.microsoft.com/office/powerpoint/2010/main" val="85728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aphic 5">
            <a:extLst>
              <a:ext uri="{FF2B5EF4-FFF2-40B4-BE49-F238E27FC236}">
                <a16:creationId xmlns:a16="http://schemas.microsoft.com/office/drawing/2014/main" id="{79F1A6C2-3362-472A-8882-29C790338A3F}"/>
              </a:ext>
            </a:extLst>
          </p:cNvPr>
          <p:cNvGrpSpPr>
            <a:grpSpLocks noChangeAspect="1"/>
          </p:cNvGrpSpPr>
          <p:nvPr/>
        </p:nvGrpSpPr>
        <p:grpSpPr>
          <a:xfrm>
            <a:off x="6293024" y="1475640"/>
            <a:ext cx="5893858" cy="5382359"/>
            <a:chOff x="6293024" y="1475640"/>
            <a:chExt cx="5893858" cy="5382359"/>
          </a:xfrm>
          <a:solidFill>
            <a:srgbClr val="4E738A">
              <a:alpha val="7000"/>
            </a:srgbClr>
          </a:solidFill>
        </p:grpSpPr>
        <p:sp>
          <p:nvSpPr>
            <p:cNvPr id="9" name="Freeform: Shape 8">
              <a:extLst>
                <a:ext uri="{FF2B5EF4-FFF2-40B4-BE49-F238E27FC236}">
                  <a16:creationId xmlns:a16="http://schemas.microsoft.com/office/drawing/2014/main" id="{E02CFEC0-CA3D-41D5-B52F-1B79CFE94EB5}"/>
                </a:ext>
              </a:extLst>
            </p:cNvPr>
            <p:cNvSpPr/>
            <p:nvPr/>
          </p:nvSpPr>
          <p:spPr>
            <a:xfrm>
              <a:off x="10154264" y="3351041"/>
              <a:ext cx="1616726" cy="3506958"/>
            </a:xfrm>
            <a:custGeom>
              <a:avLst/>
              <a:gdLst>
                <a:gd name="connsiteX0" fmla="*/ 1358193 w 1616726"/>
                <a:gd name="connsiteY0" fmla="*/ 220098 h 3506958"/>
                <a:gd name="connsiteX1" fmla="*/ 1345718 w 1616726"/>
                <a:gd name="connsiteY1" fmla="*/ 191762 h 3506958"/>
                <a:gd name="connsiteX2" fmla="*/ 1315065 w 1616726"/>
                <a:gd name="connsiteY2" fmla="*/ 195861 h 3506958"/>
                <a:gd name="connsiteX3" fmla="*/ 1205996 w 1616726"/>
                <a:gd name="connsiteY3" fmla="*/ 204415 h 3506958"/>
                <a:gd name="connsiteX4" fmla="*/ 724809 w 1616726"/>
                <a:gd name="connsiteY4" fmla="*/ 82336 h 3506958"/>
                <a:gd name="connsiteX5" fmla="*/ 583661 w 1616726"/>
                <a:gd name="connsiteY5" fmla="*/ 0 h 3506958"/>
                <a:gd name="connsiteX6" fmla="*/ 669206 w 1616726"/>
                <a:gd name="connsiteY6" fmla="*/ 139188 h 3506958"/>
                <a:gd name="connsiteX7" fmla="*/ 1033482 w 1616726"/>
                <a:gd name="connsiteY7" fmla="*/ 1476886 h 3506958"/>
                <a:gd name="connsiteX8" fmla="*/ 572968 w 1616726"/>
                <a:gd name="connsiteY8" fmla="*/ 2923832 h 3506958"/>
                <a:gd name="connsiteX9" fmla="*/ 78772 w 1616726"/>
                <a:gd name="connsiteY9" fmla="*/ 3447256 h 3506958"/>
                <a:gd name="connsiteX10" fmla="*/ 0 w 1616726"/>
                <a:gd name="connsiteY10" fmla="*/ 3506959 h 3506958"/>
                <a:gd name="connsiteX11" fmla="*/ 855443 w 1616726"/>
                <a:gd name="connsiteY11" fmla="*/ 3506959 h 3506958"/>
                <a:gd name="connsiteX12" fmla="*/ 1358193 w 1616726"/>
                <a:gd name="connsiteY12" fmla="*/ 220098 h 3506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16726" h="3506958">
                  <a:moveTo>
                    <a:pt x="1358193" y="220098"/>
                  </a:moveTo>
                  <a:lnTo>
                    <a:pt x="1345718" y="191762"/>
                  </a:lnTo>
                  <a:lnTo>
                    <a:pt x="1315065" y="195861"/>
                  </a:lnTo>
                  <a:cubicBezTo>
                    <a:pt x="1278887" y="200851"/>
                    <a:pt x="1242531" y="203524"/>
                    <a:pt x="1205996" y="204415"/>
                  </a:cubicBezTo>
                  <a:cubicBezTo>
                    <a:pt x="1039006" y="207801"/>
                    <a:pt x="869165" y="166633"/>
                    <a:pt x="724809" y="82336"/>
                  </a:cubicBezTo>
                  <a:lnTo>
                    <a:pt x="583661" y="0"/>
                  </a:lnTo>
                  <a:lnTo>
                    <a:pt x="669206" y="139188"/>
                  </a:lnTo>
                  <a:cubicBezTo>
                    <a:pt x="910690" y="532869"/>
                    <a:pt x="1032412" y="1016729"/>
                    <a:pt x="1033482" y="1476886"/>
                  </a:cubicBezTo>
                  <a:cubicBezTo>
                    <a:pt x="1034729" y="1997815"/>
                    <a:pt x="884670" y="2503774"/>
                    <a:pt x="572968" y="2923832"/>
                  </a:cubicBezTo>
                  <a:cubicBezTo>
                    <a:pt x="429503" y="3117019"/>
                    <a:pt x="267147" y="3297019"/>
                    <a:pt x="78772" y="3447256"/>
                  </a:cubicBezTo>
                  <a:cubicBezTo>
                    <a:pt x="52752" y="3468107"/>
                    <a:pt x="26376" y="3487711"/>
                    <a:pt x="0" y="3506959"/>
                  </a:cubicBezTo>
                  <a:lnTo>
                    <a:pt x="855443" y="3506959"/>
                  </a:lnTo>
                  <a:cubicBezTo>
                    <a:pt x="1636925" y="2633160"/>
                    <a:pt x="1838845" y="1314709"/>
                    <a:pt x="1358193" y="220098"/>
                  </a:cubicBezTo>
                  <a:close/>
                </a:path>
              </a:pathLst>
            </a:custGeom>
            <a:grpFill/>
            <a:ln w="17813" cap="flat">
              <a:noFill/>
              <a:prstDash val="solid"/>
              <a:miter/>
            </a:ln>
          </p:spPr>
          <p:txBody>
            <a:bodyPr rtlCol="0" anchor="ctr"/>
            <a:lstStyle/>
            <a:p>
              <a:endParaRPr lang="en-IE"/>
            </a:p>
          </p:txBody>
        </p:sp>
        <p:sp>
          <p:nvSpPr>
            <p:cNvPr id="10" name="Freeform: Shape 9">
              <a:extLst>
                <a:ext uri="{FF2B5EF4-FFF2-40B4-BE49-F238E27FC236}">
                  <a16:creationId xmlns:a16="http://schemas.microsoft.com/office/drawing/2014/main" id="{B9116FA3-C7A5-41D6-AAD1-A7B2F6E52CBF}"/>
                </a:ext>
              </a:extLst>
            </p:cNvPr>
            <p:cNvSpPr/>
            <p:nvPr/>
          </p:nvSpPr>
          <p:spPr>
            <a:xfrm>
              <a:off x="6293024" y="1475640"/>
              <a:ext cx="5893858" cy="5298100"/>
            </a:xfrm>
            <a:custGeom>
              <a:avLst/>
              <a:gdLst>
                <a:gd name="connsiteX0" fmla="*/ 1987108 w 5893858"/>
                <a:gd name="connsiteY0" fmla="*/ 5277747 h 5298100"/>
                <a:gd name="connsiteX1" fmla="*/ 2913303 w 5893858"/>
                <a:gd name="connsiteY1" fmla="*/ 5207529 h 5298100"/>
                <a:gd name="connsiteX2" fmla="*/ 3676429 w 5893858"/>
                <a:gd name="connsiteY2" fmla="*/ 4778025 h 5298100"/>
                <a:gd name="connsiteX3" fmla="*/ 4322288 w 5893858"/>
                <a:gd name="connsiteY3" fmla="*/ 3468485 h 5298100"/>
                <a:gd name="connsiteX4" fmla="*/ 3981002 w 5893858"/>
                <a:gd name="connsiteY4" fmla="*/ 2165539 h 5298100"/>
                <a:gd name="connsiteX5" fmla="*/ 2718511 w 5893858"/>
                <a:gd name="connsiteY5" fmla="*/ 1491343 h 5298100"/>
                <a:gd name="connsiteX6" fmla="*/ 1815306 w 5893858"/>
                <a:gd name="connsiteY6" fmla="*/ 1678650 h 5298100"/>
                <a:gd name="connsiteX7" fmla="*/ 1259981 w 5893858"/>
                <a:gd name="connsiteY7" fmla="*/ 2243955 h 5298100"/>
                <a:gd name="connsiteX8" fmla="*/ 1252140 w 5893858"/>
                <a:gd name="connsiteY8" fmla="*/ 3697494 h 5298100"/>
                <a:gd name="connsiteX9" fmla="*/ 2063385 w 5893858"/>
                <a:gd name="connsiteY9" fmla="*/ 4253532 h 5298100"/>
                <a:gd name="connsiteX10" fmla="*/ 2739006 w 5893858"/>
                <a:gd name="connsiteY10" fmla="*/ 4186879 h 5298100"/>
                <a:gd name="connsiteX11" fmla="*/ 3238906 w 5893858"/>
                <a:gd name="connsiteY11" fmla="*/ 3781613 h 5298100"/>
                <a:gd name="connsiteX12" fmla="*/ 3324628 w 5893858"/>
                <a:gd name="connsiteY12" fmla="*/ 2939893 h 5298100"/>
                <a:gd name="connsiteX13" fmla="*/ 2795501 w 5893858"/>
                <a:gd name="connsiteY13" fmla="*/ 2431796 h 5298100"/>
                <a:gd name="connsiteX14" fmla="*/ 2143761 w 5893858"/>
                <a:gd name="connsiteY14" fmla="*/ 2528211 h 5298100"/>
                <a:gd name="connsiteX15" fmla="*/ 2168711 w 5893858"/>
                <a:gd name="connsiteY15" fmla="*/ 3340704 h 5298100"/>
                <a:gd name="connsiteX16" fmla="*/ 2448512 w 5893858"/>
                <a:gd name="connsiteY16" fmla="*/ 3085853 h 5298100"/>
                <a:gd name="connsiteX17" fmla="*/ 2487364 w 5893858"/>
                <a:gd name="connsiteY17" fmla="*/ 3021160 h 5298100"/>
                <a:gd name="connsiteX18" fmla="*/ 2582353 w 5893858"/>
                <a:gd name="connsiteY18" fmla="*/ 2981061 h 5298100"/>
                <a:gd name="connsiteX19" fmla="*/ 2699620 w 5893858"/>
                <a:gd name="connsiteY19" fmla="*/ 3014922 h 5298100"/>
                <a:gd name="connsiteX20" fmla="*/ 2763244 w 5893858"/>
                <a:gd name="connsiteY20" fmla="*/ 3415733 h 5298100"/>
                <a:gd name="connsiteX21" fmla="*/ 2275998 w 5893858"/>
                <a:gd name="connsiteY21" fmla="*/ 3696781 h 5298100"/>
                <a:gd name="connsiteX22" fmla="*/ 1853623 w 5893858"/>
                <a:gd name="connsiteY22" fmla="*/ 3516960 h 5298100"/>
                <a:gd name="connsiteX23" fmla="*/ 1639762 w 5893858"/>
                <a:gd name="connsiteY23" fmla="*/ 3014031 h 5298100"/>
                <a:gd name="connsiteX24" fmla="*/ 1821188 w 5893858"/>
                <a:gd name="connsiteY24" fmla="*/ 2438924 h 5298100"/>
                <a:gd name="connsiteX25" fmla="*/ 2483443 w 5893858"/>
                <a:gd name="connsiteY25" fmla="*/ 2063421 h 5298100"/>
                <a:gd name="connsiteX26" fmla="*/ 3489301 w 5893858"/>
                <a:gd name="connsiteY26" fmla="*/ 2500231 h 5298100"/>
                <a:gd name="connsiteX27" fmla="*/ 3692647 w 5893858"/>
                <a:gd name="connsiteY27" fmla="*/ 3743831 h 5298100"/>
                <a:gd name="connsiteX28" fmla="*/ 3285955 w 5893858"/>
                <a:gd name="connsiteY28" fmla="*/ 4334086 h 5298100"/>
                <a:gd name="connsiteX29" fmla="*/ 2176375 w 5893858"/>
                <a:gd name="connsiteY29" fmla="*/ 4687491 h 5298100"/>
                <a:gd name="connsiteX30" fmla="*/ 1051646 w 5893858"/>
                <a:gd name="connsiteY30" fmla="*/ 4183493 h 5298100"/>
                <a:gd name="connsiteX31" fmla="*/ 690221 w 5893858"/>
                <a:gd name="connsiteY31" fmla="*/ 3577376 h 5298100"/>
                <a:gd name="connsiteX32" fmla="*/ 586320 w 5893858"/>
                <a:gd name="connsiteY32" fmla="*/ 2723716 h 5298100"/>
                <a:gd name="connsiteX33" fmla="*/ 1035962 w 5893858"/>
                <a:gd name="connsiteY33" fmla="*/ 1692194 h 5298100"/>
                <a:gd name="connsiteX34" fmla="*/ 2292216 w 5893858"/>
                <a:gd name="connsiteY34" fmla="*/ 992870 h 5298100"/>
                <a:gd name="connsiteX35" fmla="*/ 3796369 w 5893858"/>
                <a:gd name="connsiteY35" fmla="*/ 1291384 h 5298100"/>
                <a:gd name="connsiteX36" fmla="*/ 3998111 w 5893858"/>
                <a:gd name="connsiteY36" fmla="*/ 1429680 h 5298100"/>
                <a:gd name="connsiteX37" fmla="*/ 4066546 w 5893858"/>
                <a:gd name="connsiteY37" fmla="*/ 1478868 h 5298100"/>
                <a:gd name="connsiteX38" fmla="*/ 4062982 w 5893858"/>
                <a:gd name="connsiteY38" fmla="*/ 1394571 h 5298100"/>
                <a:gd name="connsiteX39" fmla="*/ 4900960 w 5893858"/>
                <a:gd name="connsiteY39" fmla="*/ 597406 h 5298100"/>
                <a:gd name="connsiteX40" fmla="*/ 5295711 w 5893858"/>
                <a:gd name="connsiteY40" fmla="*/ 998216 h 5298100"/>
                <a:gd name="connsiteX41" fmla="*/ 5127473 w 5893858"/>
                <a:gd name="connsiteY41" fmla="*/ 1367661 h 5298100"/>
                <a:gd name="connsiteX42" fmla="*/ 5005395 w 5893858"/>
                <a:gd name="connsiteY42" fmla="*/ 1368908 h 5298100"/>
                <a:gd name="connsiteX43" fmla="*/ 4893296 w 5893858"/>
                <a:gd name="connsiteY43" fmla="*/ 1167701 h 5298100"/>
                <a:gd name="connsiteX44" fmla="*/ 4659653 w 5893858"/>
                <a:gd name="connsiteY44" fmla="*/ 890395 h 5298100"/>
                <a:gd name="connsiteX45" fmla="*/ 4462189 w 5893858"/>
                <a:gd name="connsiteY45" fmla="*/ 1688808 h 5298100"/>
                <a:gd name="connsiteX46" fmla="*/ 5064741 w 5893858"/>
                <a:gd name="connsiteY46" fmla="*/ 1955243 h 5298100"/>
                <a:gd name="connsiteX47" fmla="*/ 5710066 w 5893858"/>
                <a:gd name="connsiteY47" fmla="*/ 1606472 h 5298100"/>
                <a:gd name="connsiteX48" fmla="*/ 5851570 w 5893858"/>
                <a:gd name="connsiteY48" fmla="*/ 772415 h 5298100"/>
                <a:gd name="connsiteX49" fmla="*/ 4844287 w 5893858"/>
                <a:gd name="connsiteY49" fmla="*/ 4299 h 5298100"/>
                <a:gd name="connsiteX50" fmla="*/ 3703340 w 5893858"/>
                <a:gd name="connsiteY50" fmla="*/ 591703 h 5298100"/>
                <a:gd name="connsiteX51" fmla="*/ 2902966 w 5893858"/>
                <a:gd name="connsiteY51" fmla="*/ 399941 h 5298100"/>
                <a:gd name="connsiteX52" fmla="*/ 2050910 w 5893858"/>
                <a:gd name="connsiteY52" fmla="*/ 452159 h 5298100"/>
                <a:gd name="connsiteX53" fmla="*/ 196738 w 5893858"/>
                <a:gd name="connsiteY53" fmla="*/ 1957381 h 5298100"/>
                <a:gd name="connsiteX54" fmla="*/ 291014 w 5893858"/>
                <a:gd name="connsiteY54" fmla="*/ 4090642 h 5298100"/>
                <a:gd name="connsiteX55" fmla="*/ 1987108 w 5893858"/>
                <a:gd name="connsiteY55" fmla="*/ 5277747 h 529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3858" h="5298100">
                  <a:moveTo>
                    <a:pt x="1987108" y="5277747"/>
                  </a:moveTo>
                  <a:cubicBezTo>
                    <a:pt x="2296136" y="5319806"/>
                    <a:pt x="2614254" y="5296816"/>
                    <a:pt x="2913303" y="5207529"/>
                  </a:cubicBezTo>
                  <a:cubicBezTo>
                    <a:pt x="3195064" y="5123410"/>
                    <a:pt x="3461321" y="4979767"/>
                    <a:pt x="3676429" y="4778025"/>
                  </a:cubicBezTo>
                  <a:cubicBezTo>
                    <a:pt x="4044804" y="4432462"/>
                    <a:pt x="4274882" y="3971771"/>
                    <a:pt x="4322288" y="3468485"/>
                  </a:cubicBezTo>
                  <a:cubicBezTo>
                    <a:pt x="4365417" y="3012071"/>
                    <a:pt x="4252784" y="2538013"/>
                    <a:pt x="3981002" y="2165539"/>
                  </a:cubicBezTo>
                  <a:cubicBezTo>
                    <a:pt x="3678211" y="1750649"/>
                    <a:pt x="3228034" y="1523957"/>
                    <a:pt x="2718511" y="1491343"/>
                  </a:cubicBezTo>
                  <a:cubicBezTo>
                    <a:pt x="2404493" y="1471383"/>
                    <a:pt x="2091721" y="1523779"/>
                    <a:pt x="1815306" y="1678650"/>
                  </a:cubicBezTo>
                  <a:cubicBezTo>
                    <a:pt x="1578990" y="1810887"/>
                    <a:pt x="1389724" y="2006747"/>
                    <a:pt x="1259981" y="2243955"/>
                  </a:cubicBezTo>
                  <a:cubicBezTo>
                    <a:pt x="1019388" y="2683617"/>
                    <a:pt x="992656" y="3259436"/>
                    <a:pt x="1252140" y="3697494"/>
                  </a:cubicBezTo>
                  <a:cubicBezTo>
                    <a:pt x="1431783" y="4000820"/>
                    <a:pt x="1719247" y="4187235"/>
                    <a:pt x="2063385" y="4253532"/>
                  </a:cubicBezTo>
                  <a:cubicBezTo>
                    <a:pt x="2289542" y="4297195"/>
                    <a:pt x="2525680" y="4273849"/>
                    <a:pt x="2739006" y="4186879"/>
                  </a:cubicBezTo>
                  <a:cubicBezTo>
                    <a:pt x="2940926" y="4104543"/>
                    <a:pt x="3120035" y="3965711"/>
                    <a:pt x="3238906" y="3781613"/>
                  </a:cubicBezTo>
                  <a:cubicBezTo>
                    <a:pt x="3404826" y="3524445"/>
                    <a:pt x="3424608" y="3226110"/>
                    <a:pt x="3324628" y="2939893"/>
                  </a:cubicBezTo>
                  <a:cubicBezTo>
                    <a:pt x="3238015" y="2691993"/>
                    <a:pt x="3047322" y="2507003"/>
                    <a:pt x="2795501" y="2431796"/>
                  </a:cubicBezTo>
                  <a:cubicBezTo>
                    <a:pt x="2578967" y="2367103"/>
                    <a:pt x="2328394" y="2391162"/>
                    <a:pt x="2143761" y="2528211"/>
                  </a:cubicBezTo>
                  <a:cubicBezTo>
                    <a:pt x="1887128" y="2718904"/>
                    <a:pt x="1758990" y="3311297"/>
                    <a:pt x="2168711" y="3340704"/>
                  </a:cubicBezTo>
                  <a:cubicBezTo>
                    <a:pt x="2318235" y="3351396"/>
                    <a:pt x="2443344" y="3237337"/>
                    <a:pt x="2448512" y="3085853"/>
                  </a:cubicBezTo>
                  <a:cubicBezTo>
                    <a:pt x="2449225" y="3063041"/>
                    <a:pt x="2471859" y="3037021"/>
                    <a:pt x="2487364" y="3021160"/>
                  </a:cubicBezTo>
                  <a:cubicBezTo>
                    <a:pt x="2513918" y="2993893"/>
                    <a:pt x="2544749" y="2982665"/>
                    <a:pt x="2582353" y="2981061"/>
                  </a:cubicBezTo>
                  <a:cubicBezTo>
                    <a:pt x="2624947" y="2979279"/>
                    <a:pt x="2665224" y="2989437"/>
                    <a:pt x="2699620" y="3014922"/>
                  </a:cubicBezTo>
                  <a:cubicBezTo>
                    <a:pt x="2816174" y="3100645"/>
                    <a:pt x="2811897" y="3294545"/>
                    <a:pt x="2763244" y="3415733"/>
                  </a:cubicBezTo>
                  <a:cubicBezTo>
                    <a:pt x="2681264" y="3620326"/>
                    <a:pt x="2487185" y="3704980"/>
                    <a:pt x="2275998" y="3696781"/>
                  </a:cubicBezTo>
                  <a:cubicBezTo>
                    <a:pt x="2115068" y="3690544"/>
                    <a:pt x="1968573" y="3630663"/>
                    <a:pt x="1853623" y="3516960"/>
                  </a:cubicBezTo>
                  <a:cubicBezTo>
                    <a:pt x="1720138" y="3384901"/>
                    <a:pt x="1649208" y="3199912"/>
                    <a:pt x="1639762" y="3014031"/>
                  </a:cubicBezTo>
                  <a:cubicBezTo>
                    <a:pt x="1629248" y="2806765"/>
                    <a:pt x="1694475" y="2602884"/>
                    <a:pt x="1821188" y="2438924"/>
                  </a:cubicBezTo>
                  <a:cubicBezTo>
                    <a:pt x="1986217" y="2225242"/>
                    <a:pt x="2213444" y="2090331"/>
                    <a:pt x="2483443" y="2063421"/>
                  </a:cubicBezTo>
                  <a:cubicBezTo>
                    <a:pt x="2864650" y="2025460"/>
                    <a:pt x="3247282" y="2210272"/>
                    <a:pt x="3489301" y="2500231"/>
                  </a:cubicBezTo>
                  <a:cubicBezTo>
                    <a:pt x="3786745" y="2856665"/>
                    <a:pt x="3838963" y="3310407"/>
                    <a:pt x="3692647" y="3743831"/>
                  </a:cubicBezTo>
                  <a:cubicBezTo>
                    <a:pt x="3614053" y="3976582"/>
                    <a:pt x="3474687" y="4177077"/>
                    <a:pt x="3285955" y="4334086"/>
                  </a:cubicBezTo>
                  <a:cubicBezTo>
                    <a:pt x="2979421" y="4589293"/>
                    <a:pt x="2571838" y="4706025"/>
                    <a:pt x="2176375" y="4687491"/>
                  </a:cubicBezTo>
                  <a:cubicBezTo>
                    <a:pt x="1749901" y="4667353"/>
                    <a:pt x="1347843" y="4492700"/>
                    <a:pt x="1051646" y="4183493"/>
                  </a:cubicBezTo>
                  <a:cubicBezTo>
                    <a:pt x="890715" y="4015612"/>
                    <a:pt x="768102" y="3795514"/>
                    <a:pt x="690221" y="3577376"/>
                  </a:cubicBezTo>
                  <a:cubicBezTo>
                    <a:pt x="592914" y="3304347"/>
                    <a:pt x="556380" y="3012249"/>
                    <a:pt x="586320" y="2723716"/>
                  </a:cubicBezTo>
                  <a:cubicBezTo>
                    <a:pt x="626241" y="2338944"/>
                    <a:pt x="783429" y="1984649"/>
                    <a:pt x="1035962" y="1692194"/>
                  </a:cubicBezTo>
                  <a:cubicBezTo>
                    <a:pt x="1356932" y="1320789"/>
                    <a:pt x="1809603" y="1075384"/>
                    <a:pt x="2292216" y="992870"/>
                  </a:cubicBezTo>
                  <a:cubicBezTo>
                    <a:pt x="2815283" y="903583"/>
                    <a:pt x="3346192" y="1011048"/>
                    <a:pt x="3796369" y="1291384"/>
                  </a:cubicBezTo>
                  <a:cubicBezTo>
                    <a:pt x="3869616" y="1337007"/>
                    <a:pt x="3921656" y="1374789"/>
                    <a:pt x="3998111" y="1429680"/>
                  </a:cubicBezTo>
                  <a:lnTo>
                    <a:pt x="4066546" y="1478868"/>
                  </a:lnTo>
                  <a:lnTo>
                    <a:pt x="4062982" y="1394571"/>
                  </a:lnTo>
                  <a:cubicBezTo>
                    <a:pt x="4043200" y="931028"/>
                    <a:pt x="4409436" y="481565"/>
                    <a:pt x="4900960" y="597406"/>
                  </a:cubicBezTo>
                  <a:cubicBezTo>
                    <a:pt x="5106800" y="645881"/>
                    <a:pt x="5271116" y="779187"/>
                    <a:pt x="5295711" y="998216"/>
                  </a:cubicBezTo>
                  <a:cubicBezTo>
                    <a:pt x="5310324" y="1127958"/>
                    <a:pt x="5262740" y="1315978"/>
                    <a:pt x="5127473" y="1367661"/>
                  </a:cubicBezTo>
                  <a:cubicBezTo>
                    <a:pt x="5087375" y="1382987"/>
                    <a:pt x="5045850" y="1382096"/>
                    <a:pt x="5005395" y="1368908"/>
                  </a:cubicBezTo>
                  <a:cubicBezTo>
                    <a:pt x="4925554" y="1343245"/>
                    <a:pt x="4883672" y="1245760"/>
                    <a:pt x="4893296" y="1167701"/>
                  </a:cubicBezTo>
                  <a:cubicBezTo>
                    <a:pt x="4912366" y="1014434"/>
                    <a:pt x="4807752" y="890395"/>
                    <a:pt x="4659653" y="890395"/>
                  </a:cubicBezTo>
                  <a:cubicBezTo>
                    <a:pt x="4274882" y="890395"/>
                    <a:pt x="4285397" y="1462294"/>
                    <a:pt x="4462189" y="1688808"/>
                  </a:cubicBezTo>
                  <a:cubicBezTo>
                    <a:pt x="4603515" y="1870055"/>
                    <a:pt x="4838940" y="1959876"/>
                    <a:pt x="5064741" y="1955243"/>
                  </a:cubicBezTo>
                  <a:cubicBezTo>
                    <a:pt x="5327612" y="1949896"/>
                    <a:pt x="5560542" y="1822293"/>
                    <a:pt x="5710066" y="1606472"/>
                  </a:cubicBezTo>
                  <a:cubicBezTo>
                    <a:pt x="5882223" y="1357859"/>
                    <a:pt x="5942817" y="1063800"/>
                    <a:pt x="5851570" y="772415"/>
                  </a:cubicBezTo>
                  <a:cubicBezTo>
                    <a:pt x="5715412" y="337387"/>
                    <a:pt x="5290899" y="39586"/>
                    <a:pt x="4844287" y="4299"/>
                  </a:cubicBezTo>
                  <a:cubicBezTo>
                    <a:pt x="4362031" y="-33840"/>
                    <a:pt x="3947141" y="183407"/>
                    <a:pt x="3703340" y="591703"/>
                  </a:cubicBezTo>
                  <a:cubicBezTo>
                    <a:pt x="3447776" y="488693"/>
                    <a:pt x="3177421" y="424535"/>
                    <a:pt x="2902966" y="399941"/>
                  </a:cubicBezTo>
                  <a:cubicBezTo>
                    <a:pt x="2618353" y="374456"/>
                    <a:pt x="2330176" y="391743"/>
                    <a:pt x="2050910" y="452159"/>
                  </a:cubicBezTo>
                  <a:cubicBezTo>
                    <a:pt x="1215784" y="632693"/>
                    <a:pt x="541410" y="1173404"/>
                    <a:pt x="196738" y="1957381"/>
                  </a:cubicBezTo>
                  <a:cubicBezTo>
                    <a:pt x="-75757" y="2576686"/>
                    <a:pt x="-83955" y="3511079"/>
                    <a:pt x="291014" y="4090642"/>
                  </a:cubicBezTo>
                  <a:cubicBezTo>
                    <a:pt x="659211" y="4729016"/>
                    <a:pt x="1248932" y="5177232"/>
                    <a:pt x="1987108" y="5277747"/>
                  </a:cubicBezTo>
                  <a:close/>
                </a:path>
              </a:pathLst>
            </a:custGeom>
            <a:grpFill/>
            <a:ln w="17813" cap="flat">
              <a:noFill/>
              <a:prstDash val="solid"/>
              <a:miter/>
            </a:ln>
          </p:spPr>
          <p:txBody>
            <a:bodyPr rtlCol="0" anchor="ctr"/>
            <a:lstStyle/>
            <a:p>
              <a:endParaRPr lang="en-IE"/>
            </a:p>
          </p:txBody>
        </p:sp>
      </p:grpSp>
      <p:sp>
        <p:nvSpPr>
          <p:cNvPr id="2" name="Title 1">
            <a:extLst>
              <a:ext uri="{FF2B5EF4-FFF2-40B4-BE49-F238E27FC236}">
                <a16:creationId xmlns:a16="http://schemas.microsoft.com/office/drawing/2014/main" id="{8DD69EF2-0FD4-4084-AA79-D1A20A89D897}"/>
              </a:ext>
            </a:extLst>
          </p:cNvPr>
          <p:cNvSpPr>
            <a:spLocks noGrp="1"/>
          </p:cNvSpPr>
          <p:nvPr>
            <p:ph type="ctrTitle"/>
          </p:nvPr>
        </p:nvSpPr>
        <p:spPr>
          <a:xfrm>
            <a:off x="555160" y="2979433"/>
            <a:ext cx="5105400" cy="1655762"/>
          </a:xfrm>
        </p:spPr>
        <p:txBody>
          <a:bodyPr/>
          <a:lstStyle/>
          <a:p>
            <a:pPr algn="l"/>
            <a:r>
              <a:rPr lang="en-GB" dirty="0"/>
              <a:t>Progress Report</a:t>
            </a:r>
            <a:endParaRPr lang="en-IE" dirty="0"/>
          </a:p>
        </p:txBody>
      </p:sp>
      <p:sp>
        <p:nvSpPr>
          <p:cNvPr id="3" name="Subtitle 2">
            <a:extLst>
              <a:ext uri="{FF2B5EF4-FFF2-40B4-BE49-F238E27FC236}">
                <a16:creationId xmlns:a16="http://schemas.microsoft.com/office/drawing/2014/main" id="{6B26F740-BA76-4C32-9C48-943E58A24A0E}"/>
              </a:ext>
            </a:extLst>
          </p:cNvPr>
          <p:cNvSpPr>
            <a:spLocks noGrp="1"/>
          </p:cNvSpPr>
          <p:nvPr>
            <p:ph type="subTitle" idx="1"/>
          </p:nvPr>
        </p:nvSpPr>
        <p:spPr>
          <a:xfrm>
            <a:off x="717085" y="4724431"/>
            <a:ext cx="5105400" cy="1209644"/>
          </a:xfrm>
        </p:spPr>
        <p:txBody>
          <a:bodyPr/>
          <a:lstStyle/>
          <a:p>
            <a:pPr algn="l"/>
            <a:r>
              <a:rPr lang="en-GB" dirty="0"/>
              <a:t>Paddy Mahon – December 2022</a:t>
            </a:r>
            <a:endParaRPr lang="en-IE" dirty="0"/>
          </a:p>
        </p:txBody>
      </p:sp>
      <p:pic>
        <p:nvPicPr>
          <p:cNvPr id="5" name="Picture 4">
            <a:extLst>
              <a:ext uri="{FF2B5EF4-FFF2-40B4-BE49-F238E27FC236}">
                <a16:creationId xmlns:a16="http://schemas.microsoft.com/office/drawing/2014/main" id="{96FDCE30-E2B2-4D6E-BC10-826A23B6DDD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542924" y="474243"/>
            <a:ext cx="4708833" cy="2142519"/>
          </a:xfrm>
          <a:prstGeom prst="rect">
            <a:avLst/>
          </a:prstGeom>
        </p:spPr>
      </p:pic>
      <p:cxnSp>
        <p:nvCxnSpPr>
          <p:cNvPr id="7" name="Straight Connector 6">
            <a:extLst>
              <a:ext uri="{FF2B5EF4-FFF2-40B4-BE49-F238E27FC236}">
                <a16:creationId xmlns:a16="http://schemas.microsoft.com/office/drawing/2014/main" id="{F86DAD7E-DE4B-4857-91C5-569D43F31A4A}"/>
              </a:ext>
            </a:extLst>
          </p:cNvPr>
          <p:cNvCxnSpPr>
            <a:cxnSpLocks/>
          </p:cNvCxnSpPr>
          <p:nvPr/>
        </p:nvCxnSpPr>
        <p:spPr>
          <a:xfrm>
            <a:off x="717085" y="3695700"/>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50659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a:bodyPr>
          <a:lstStyle/>
          <a:p>
            <a:endParaRPr lang="en-IE" sz="4800" dirty="0">
              <a:solidFill>
                <a:srgbClr val="002060"/>
              </a:solidFill>
            </a:endParaRP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05709" y="6081457"/>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437859" y="128333"/>
            <a:ext cx="5797798" cy="1176630"/>
          </a:xfrm>
          <a:prstGeom prst="rect">
            <a:avLst/>
          </a:prstGeom>
        </p:spPr>
      </p:pic>
      <p:sp>
        <p:nvSpPr>
          <p:cNvPr id="8" name="TextBox 7">
            <a:extLst>
              <a:ext uri="{FF2B5EF4-FFF2-40B4-BE49-F238E27FC236}">
                <a16:creationId xmlns:a16="http://schemas.microsoft.com/office/drawing/2014/main" id="{D8556A29-4613-4662-8E0D-7B5FA7B99E6D}"/>
              </a:ext>
            </a:extLst>
          </p:cNvPr>
          <p:cNvSpPr txBox="1"/>
          <p:nvPr/>
        </p:nvSpPr>
        <p:spPr>
          <a:xfrm>
            <a:off x="437859" y="1155037"/>
            <a:ext cx="11168604" cy="7733464"/>
          </a:xfrm>
          <a:prstGeom prst="rect">
            <a:avLst/>
          </a:prstGeom>
          <a:noFill/>
        </p:spPr>
        <p:txBody>
          <a:bodyPr wrap="square">
            <a:spAutoFit/>
          </a:bodyPr>
          <a:lstStyle/>
          <a:p>
            <a:r>
              <a:rPr lang="en-GB" sz="1800" dirty="0">
                <a:effectLst/>
                <a:latin typeface="Calibri" panose="020F0502020204030204" pitchFamily="34" charset="0"/>
                <a:ea typeface="Calibri" panose="020F0502020204030204" pitchFamily="34" charset="0"/>
              </a:rPr>
              <a:t>There are now over 50 persons in pledged properties in County Longford</a:t>
            </a:r>
            <a:endParaRPr lang="en-IE"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Longford has established a dynamic and responsive community fora</a:t>
            </a:r>
            <a:endParaRPr lang="en-IE" sz="1800" dirty="0">
              <a:effectLst/>
              <a:latin typeface="Calibri" panose="020F0502020204030204" pitchFamily="34" charset="0"/>
              <a:ea typeface="Calibri" panose="020F0502020204030204" pitchFamily="34" charset="0"/>
            </a:endParaRPr>
          </a:p>
          <a:p>
            <a:r>
              <a:rPr lang="en-GB" dirty="0">
                <a:latin typeface="Calibri" panose="020F0502020204030204" pitchFamily="34" charset="0"/>
                <a:ea typeface="Calibri" panose="020F0502020204030204" pitchFamily="34" charset="0"/>
              </a:rPr>
              <a:t>S</a:t>
            </a:r>
            <a:r>
              <a:rPr lang="en-GB" sz="1800" dirty="0">
                <a:effectLst/>
                <a:latin typeface="Calibri" panose="020F0502020204030204" pitchFamily="34" charset="0"/>
                <a:ea typeface="Calibri" panose="020F0502020204030204" pitchFamily="34" charset="0"/>
              </a:rPr>
              <a:t>uccessfully ran an Emergency Rest Centre for 4 weeks in Keenagh with great volunteer help from Longford County Council staff –</a:t>
            </a:r>
            <a:r>
              <a:rPr lang="en-GB" sz="1800" b="1" dirty="0">
                <a:effectLst/>
                <a:latin typeface="Calibri" panose="020F0502020204030204" pitchFamily="34" charset="0"/>
                <a:ea typeface="Calibri" panose="020F0502020204030204" pitchFamily="34" charset="0"/>
              </a:rPr>
              <a:t>Ukraine</a:t>
            </a:r>
            <a:endParaRPr lang="en-IE" b="1" dirty="0">
              <a:latin typeface="Calibri" panose="020F0502020204030204" pitchFamily="34" charset="0"/>
              <a:ea typeface="Calibri" panose="020F0502020204030204" pitchFamily="34" charset="0"/>
            </a:endParaRPr>
          </a:p>
          <a:p>
            <a:endPar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Modernise the Electoral Registration process. Significant changes introduced to the electoral registration process.–</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Corporate </a:t>
            </a:r>
            <a:endParaRPr lang="en-I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Work with the local authority, other agencies</a:t>
            </a:r>
            <a:r>
              <a:rPr lang="en-IE" dirty="0">
                <a:solidFill>
                  <a:srgbClr val="000000"/>
                </a:solidFill>
                <a:latin typeface="Calibri" panose="020F0502020204030204" pitchFamily="34" charset="0"/>
                <a:ea typeface="Calibri" panose="020F0502020204030204" pitchFamily="34" charset="0"/>
                <a:cs typeface="Calibri" panose="020F0502020204030204" pitchFamily="34" charset="0"/>
              </a:rPr>
              <a:t> and </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community </a:t>
            </a:r>
            <a:r>
              <a:rPr lang="en-I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groups.Co</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Worx opened. School Education packs and family packs at The Latin School at Moyne Visitor Centre in progress.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Library</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Twinning in our MD’s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Library </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Heritage Week was a huge successful in 2022.</a:t>
            </a:r>
            <a:endParaRPr lang="en-I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Disability Awareness Training delivered for all employees and elected members. </a:t>
            </a:r>
            <a:r>
              <a:rPr lang="en-IE" sz="1800" b="1" dirty="0">
                <a:effectLst/>
                <a:latin typeface="Calibri" panose="020F0502020204030204" pitchFamily="34" charset="0"/>
                <a:ea typeface="Calibri" panose="020F0502020204030204" pitchFamily="34" charset="0"/>
                <a:cs typeface="Times New Roman" panose="02020603050405020304" pitchFamily="18" charset="0"/>
              </a:rPr>
              <a:t>HR</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The Residential Zoned Land Tax (RZLT) was introduced as part of the Finance Bill 2021 to activate land for development to increase housing supply.  The tax potentially imposes a 3% annual market value tax (self assessed), on lands zoned suitable for residential development and will be administered by the Revenue Commissioners. </a:t>
            </a:r>
            <a:r>
              <a:rPr lang="en-IE" b="1" dirty="0">
                <a:latin typeface="Calibri" panose="020F0502020204030204" pitchFamily="34" charset="0"/>
                <a:ea typeface="Calibri" panose="020F0502020204030204" pitchFamily="34" charset="0"/>
                <a:cs typeface="Times New Roman" panose="02020603050405020304" pitchFamily="18" charset="0"/>
              </a:rPr>
              <a:t>Planning</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E"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631155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a:bodyPr>
          <a:lstStyle/>
          <a:p>
            <a:endParaRPr lang="en-IE" sz="4800" dirty="0">
              <a:solidFill>
                <a:srgbClr val="002060"/>
              </a:solidFill>
            </a:endParaRP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05709" y="6081457"/>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437859" y="128333"/>
            <a:ext cx="5797798" cy="1176630"/>
          </a:xfrm>
          <a:prstGeom prst="rect">
            <a:avLst/>
          </a:prstGeom>
        </p:spPr>
      </p:pic>
      <p:sp>
        <p:nvSpPr>
          <p:cNvPr id="8" name="TextBox 7">
            <a:extLst>
              <a:ext uri="{FF2B5EF4-FFF2-40B4-BE49-F238E27FC236}">
                <a16:creationId xmlns:a16="http://schemas.microsoft.com/office/drawing/2014/main" id="{D8556A29-4613-4662-8E0D-7B5FA7B99E6D}"/>
              </a:ext>
            </a:extLst>
          </p:cNvPr>
          <p:cNvSpPr txBox="1"/>
          <p:nvPr/>
        </p:nvSpPr>
        <p:spPr>
          <a:xfrm>
            <a:off x="437859" y="1052907"/>
            <a:ext cx="11168604" cy="7578421"/>
          </a:xfrm>
          <a:prstGeom prst="rect">
            <a:avLst/>
          </a:prstGeom>
          <a:noFill/>
        </p:spPr>
        <p:txBody>
          <a:bodyPr wrap="square">
            <a:spAutoFit/>
          </a:bodyPr>
          <a:lstStyle/>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Center Parcs Planning Application – Decision made 27</a:t>
            </a:r>
            <a:r>
              <a:rPr lang="en-IE" sz="1800" baseline="30000" dirty="0">
                <a:effectLst/>
                <a:latin typeface="Times New Roman" panose="02020603050405020304" pitchFamily="18" charset="0"/>
                <a:ea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rPr>
              <a:t> September 2022 </a:t>
            </a:r>
            <a:r>
              <a:rPr lang="en-IE" sz="1800" b="1" dirty="0">
                <a:effectLst/>
                <a:latin typeface="Times New Roman" panose="02020603050405020304" pitchFamily="18" charset="0"/>
                <a:ea typeface="Times New Roman" panose="02020603050405020304" pitchFamily="18" charset="0"/>
              </a:rPr>
              <a:t>-Planning</a:t>
            </a:r>
            <a:endParaRPr lang="en-IE" sz="1800" dirty="0">
              <a:effectLst/>
              <a:latin typeface="Calibri" panose="020F0502020204030204" pitchFamily="34" charset="0"/>
              <a:ea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Times New Roman" panose="02020603050405020304" pitchFamily="18" charset="0"/>
              </a:rPr>
              <a:t>Planning received 14 Part VIII’s applications in 2022 of which 12 have been adopted by the members.  </a:t>
            </a:r>
            <a:endPar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0"/>
            <a:r>
              <a:rPr lang="en-IE" sz="1800" dirty="0">
                <a:effectLst/>
                <a:latin typeface="Calibri" panose="020F0502020204030204" pitchFamily="34" charset="0"/>
                <a:ea typeface="Times New Roman" panose="02020603050405020304" pitchFamily="18" charset="0"/>
              </a:rPr>
              <a:t>The Planning Department play an important role in the implementation of the National Broadband Plan by continuing the processing of Section 254 Licences. </a:t>
            </a:r>
            <a:r>
              <a:rPr lang="en-IE" sz="1800" b="1" dirty="0">
                <a:effectLst/>
                <a:latin typeface="Calibri" panose="020F0502020204030204" pitchFamily="34" charset="0"/>
                <a:ea typeface="Times New Roman" panose="02020603050405020304" pitchFamily="18" charset="0"/>
              </a:rPr>
              <a:t>Planning </a:t>
            </a:r>
            <a:endParaRPr lang="en-IE" sz="1800" dirty="0">
              <a:effectLst/>
              <a:latin typeface="Calibri" panose="020F0502020204030204" pitchFamily="34" charset="0"/>
              <a:ea typeface="Calibri" panose="020F0502020204030204" pitchFamily="34" charset="0"/>
            </a:endParaRPr>
          </a:p>
          <a:p>
            <a:r>
              <a:rPr lang="en-IE" sz="1800" dirty="0">
                <a:effectLst/>
                <a:latin typeface="Calibri" panose="020F0502020204030204" pitchFamily="34" charset="0"/>
                <a:ea typeface="Calibri" panose="020F0502020204030204" pitchFamily="34" charset="0"/>
              </a:rPr>
              <a:t> </a:t>
            </a:r>
            <a:endParaRPr lang="en-I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Enable every person in Longford to have the opportunity to realise their full creative potential.</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appropriate strategies, policies, plans and actions which support integration, creativity and improved health and well being outcomes for citizens. Public Consultations completed including Voice of the child. Starting to write the strategy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Library</a:t>
            </a:r>
            <a:endParaRPr lang="en-IE"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Deliver environmental awareness and education strategies including the Green Schools Programme. 100% of schools have applied for Green Flag status -</a:t>
            </a:r>
            <a:r>
              <a:rPr lang="en-GB" sz="1800" b="1" dirty="0">
                <a:effectLst/>
                <a:latin typeface="Calibri" panose="020F0502020204030204" pitchFamily="34" charset="0"/>
                <a:ea typeface="Calibri" panose="020F0502020204030204" pitchFamily="34" charset="0"/>
              </a:rPr>
              <a:t>Water Services &amp; Environment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An anticipated 150+ new tenancies commenced in 2022. </a:t>
            </a:r>
            <a:r>
              <a:rPr lang="en-IE" sz="1800" b="1" dirty="0">
                <a:effectLst/>
                <a:latin typeface="Calibri" panose="020F0502020204030204" pitchFamily="34" charset="0"/>
                <a:ea typeface="Calibri" panose="020F0502020204030204" pitchFamily="34" charset="0"/>
                <a:cs typeface="Times New Roman" panose="02020603050405020304" pitchFamily="18" charset="0"/>
              </a:rPr>
              <a:t>Housing </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I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 2022 adaptation work will be completed on 28 Council owned properties at a cost of almost €187K –</a:t>
            </a:r>
            <a:r>
              <a:rPr kumimoji="0" lang="en-IE" sz="1800" b="1"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Housing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IE"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I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IE" sz="18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IE" sz="1800" b="0"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IE"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708096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58674A-D588-4B21-93E8-66D0822D831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3368866" y="2398038"/>
            <a:ext cx="5388952" cy="2451973"/>
          </a:xfrm>
          <a:prstGeom prst="rect">
            <a:avLst/>
          </a:prstGeom>
        </p:spPr>
      </p:pic>
    </p:spTree>
    <p:extLst>
      <p:ext uri="{BB962C8B-B14F-4D97-AF65-F5344CB8AC3E}">
        <p14:creationId xmlns:p14="http://schemas.microsoft.com/office/powerpoint/2010/main" val="346693147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FABA0E5-E168-486C-89D6-80476C2507AD}"/>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443421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6A9371F-1B13-41B1-BD68-692CF05798C6}"/>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202495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548458" y="953628"/>
            <a:ext cx="10449452" cy="5645949"/>
          </a:xfrm>
        </p:spPr>
        <p:txBody>
          <a:bodyPr>
            <a:noAutofit/>
          </a:bodyPr>
          <a:lstStyle/>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rPr>
              <a:t>Over 700 people from local businesses did some form of capacity and capability training through the local LEO office.</a:t>
            </a:r>
            <a:r>
              <a:rPr lang="en-IE" sz="1800" dirty="0">
                <a:solidFill>
                  <a:schemeClr val="tx1"/>
                </a:solidFill>
                <a:latin typeface="Calibri" panose="020F0502020204030204" pitchFamily="34" charset="0"/>
                <a:ea typeface="Calibri" panose="020F0502020204030204" pitchFamily="34" charset="0"/>
              </a:rPr>
              <a:t> </a:t>
            </a:r>
            <a:r>
              <a:rPr lang="en-GB" sz="1800" dirty="0">
                <a:solidFill>
                  <a:schemeClr val="tx1"/>
                </a:solidFill>
                <a:effectLst/>
                <a:latin typeface="Calibri" panose="020F0502020204030204" pitchFamily="34" charset="0"/>
                <a:ea typeface="Calibri" panose="020F0502020204030204" pitchFamily="34" charset="0"/>
              </a:rPr>
              <a:t>Over 220 businesses have engages with the Shop Local Campaign. 17 local enterprises approved a total of €362,000 in grant support. </a:t>
            </a:r>
            <a:r>
              <a:rPr lang="en-GB" sz="1800" dirty="0" err="1">
                <a:solidFill>
                  <a:schemeClr val="tx1"/>
                </a:solidFill>
                <a:effectLst/>
                <a:latin typeface="Calibri" panose="020F0502020204030204" pitchFamily="34" charset="0"/>
                <a:ea typeface="Calibri" panose="020F0502020204030204" pitchFamily="34" charset="0"/>
              </a:rPr>
              <a:t>Cirtex</a:t>
            </a:r>
            <a:r>
              <a:rPr lang="en-GB" sz="1800" dirty="0">
                <a:solidFill>
                  <a:schemeClr val="tx1"/>
                </a:solidFill>
                <a:effectLst/>
                <a:latin typeface="Calibri" panose="020F0502020204030204" pitchFamily="34" charset="0"/>
                <a:ea typeface="Calibri" panose="020F0502020204030204" pitchFamily="34" charset="0"/>
              </a:rPr>
              <a:t>, a LEO client company won one of the main awards at this year’s National Enterprise Awards-</a:t>
            </a:r>
            <a:r>
              <a:rPr lang="en-GB" sz="1800" b="1" dirty="0">
                <a:solidFill>
                  <a:schemeClr val="tx1"/>
                </a:solidFill>
                <a:effectLst/>
                <a:latin typeface="Calibri" panose="020F0502020204030204" pitchFamily="34" charset="0"/>
                <a:ea typeface="Calibri" panose="020F0502020204030204" pitchFamily="34" charset="0"/>
              </a:rPr>
              <a:t>LEO</a:t>
            </a:r>
            <a:endParaRPr lang="en-IE" sz="1800" b="1" dirty="0">
              <a:solidFill>
                <a:schemeClr val="tx1"/>
              </a:solidFill>
              <a:effectLst/>
              <a:latin typeface="Calibri" panose="020F0502020204030204" pitchFamily="34" charset="0"/>
              <a:ea typeface="Calibri" panose="020F0502020204030204" pitchFamily="34" charset="0"/>
            </a:endParaRPr>
          </a:p>
          <a:p>
            <a:pPr>
              <a:lnSpc>
                <a:spcPct val="107000"/>
              </a:lnSpc>
              <a:spcAft>
                <a:spcPts val="800"/>
              </a:spcAft>
            </a:pPr>
            <a:r>
              <a:rPr lang="en-GB"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Longford County Council Support the LCDC/LAG in its role of administering the LEADER Programme and providing LEADER grant assistance.</a:t>
            </a:r>
            <a:r>
              <a:rPr lang="en-GB" sz="1800" dirty="0">
                <a:solidFill>
                  <a:schemeClr val="tx1"/>
                </a:solidFill>
                <a:effectLst/>
                <a:latin typeface="Calibri" panose="020F0502020204030204" pitchFamily="34" charset="0"/>
                <a:ea typeface="Calibri" panose="020F0502020204030204" pitchFamily="34" charset="0"/>
              </a:rPr>
              <a:t>.</a:t>
            </a:r>
            <a:r>
              <a:rPr lang="en-I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projects approved for grant aid in excess of €594,000.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Community</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Milestone 7 upgrade successfully completed by target dates. </a:t>
            </a:r>
            <a:r>
              <a:rPr lang="en-IE" sz="1800" b="1" dirty="0">
                <a:solidFill>
                  <a:schemeClr val="tx1"/>
                </a:solidFill>
                <a:effectLst/>
                <a:latin typeface="Calibri" panose="020F0502020204030204" pitchFamily="34" charset="0"/>
                <a:ea typeface="Times New Roman" panose="02020603050405020304" pitchFamily="18" charset="0"/>
              </a:rPr>
              <a:t>Finance General and Accounts Payable </a:t>
            </a: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AFS completed ahead of statutory deadline, AFS 2021 was the first audited AFS in the country. </a:t>
            </a:r>
            <a:r>
              <a:rPr lang="en-IE" sz="1800" b="1" dirty="0">
                <a:solidFill>
                  <a:schemeClr val="tx1"/>
                </a:solidFill>
                <a:effectLst/>
                <a:latin typeface="Calibri" panose="020F0502020204030204" pitchFamily="34" charset="0"/>
                <a:ea typeface="Times New Roman" panose="02020603050405020304" pitchFamily="18" charset="0"/>
              </a:rPr>
              <a:t>Finance General and Accounts Payable</a:t>
            </a: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Article 48. </a:t>
            </a:r>
            <a:r>
              <a:rPr lang="en-IE" sz="1800" dirty="0">
                <a:solidFill>
                  <a:srgbClr val="000000"/>
                </a:solidFill>
                <a:effectLst/>
                <a:latin typeface="Calibri" panose="020F0502020204030204" pitchFamily="34" charset="0"/>
                <a:ea typeface="Calibri" panose="020F0502020204030204" pitchFamily="34" charset="0"/>
              </a:rPr>
              <a:t>This is complete to date.</a:t>
            </a:r>
            <a:br>
              <a:rPr lang="en-IE" sz="1800" dirty="0">
                <a:solidFill>
                  <a:srgbClr val="000000"/>
                </a:solidFill>
                <a:effectLst/>
                <a:latin typeface="Calibri" panose="020F0502020204030204" pitchFamily="34" charset="0"/>
                <a:ea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rPr>
              <a:t>In 2022 so far there have been 41 claims reviewed with a further 5-8 expected to be received by the end of the year. 13 projects year to date have been reviewed and approved with four more expected by the end of the year. There were 24 projects in total approved in 2021.</a:t>
            </a:r>
            <a:r>
              <a:rPr lang="en-IE" sz="1800" b="1" dirty="0">
                <a:effectLst/>
                <a:latin typeface="Calibri" panose="020F0502020204030204" pitchFamily="34" charset="0"/>
                <a:ea typeface="Times New Roman" panose="02020603050405020304" pitchFamily="18" charset="0"/>
              </a:rPr>
              <a:t> </a:t>
            </a:r>
            <a:r>
              <a:rPr lang="en-IE" sz="1800" b="1" dirty="0">
                <a:solidFill>
                  <a:schemeClr val="tx1"/>
                </a:solidFill>
                <a:effectLst/>
                <a:latin typeface="Calibri" panose="020F0502020204030204" pitchFamily="34" charset="0"/>
                <a:ea typeface="Times New Roman" panose="02020603050405020304" pitchFamily="18" charset="0"/>
              </a:rPr>
              <a:t>IGU, Audit &amp; Compliance</a:t>
            </a: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5 long term vacant properties refurnished and tenanted in 2022. This completes our long term vacant voids</a:t>
            </a:r>
            <a:r>
              <a:rPr lang="en-IE" sz="18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-Housing </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chemeClr val="tx1"/>
              </a:solidFill>
              <a:latin typeface="Calibri" panose="020F0502020204030204" pitchFamily="34" charset="0"/>
              <a:ea typeface="Calibri" panose="020F0502020204030204" pitchFamily="34"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180004" y="6335164"/>
            <a:ext cx="3011996" cy="497517"/>
          </a:xfrm>
          <a:prstGeom prst="rect">
            <a:avLst/>
          </a:prstGeom>
        </p:spPr>
      </p:pic>
    </p:spTree>
    <p:extLst>
      <p:ext uri="{BB962C8B-B14F-4D97-AF65-F5344CB8AC3E}">
        <p14:creationId xmlns:p14="http://schemas.microsoft.com/office/powerpoint/2010/main" val="332652214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Thriving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730148" y="928940"/>
            <a:ext cx="10449452" cy="5460136"/>
          </a:xfrm>
        </p:spPr>
        <p:txBody>
          <a:bodyPr>
            <a:noAutofit/>
          </a:bodyPr>
          <a:lstStyle/>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Continue to improve our financial outlook through improvements in revenue collection rates. </a:t>
            </a:r>
            <a:r>
              <a:rPr lang="en-IE" sz="1800" b="1" dirty="0">
                <a:solidFill>
                  <a:schemeClr val="tx1"/>
                </a:solidFill>
                <a:effectLst/>
                <a:latin typeface="Calibri" panose="020F0502020204030204" pitchFamily="34" charset="0"/>
                <a:ea typeface="Times New Roman" panose="02020603050405020304" pitchFamily="18" charset="0"/>
              </a:rPr>
              <a:t>IGU, Audit &amp; Compliance</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the Digital Strategy for Longford 2021-2023</a:t>
            </a:r>
            <a:r>
              <a:rPr lang="en-IE" sz="1800" dirty="0">
                <a:latin typeface="Calibri" panose="020F0502020204030204" pitchFamily="34" charset="0"/>
                <a:ea typeface="Calibri" panose="020F0502020204030204" pitchFamily="34" charset="0"/>
                <a:cs typeface="Times New Roman" panose="02020603050405020304" pitchFamily="18" charset="0"/>
              </a:rPr>
              <a:t>.</a:t>
            </a:r>
            <a:r>
              <a:rPr lang="en-IE" sz="1800" dirty="0">
                <a:solidFill>
                  <a:srgbClr val="000000"/>
                </a:solidFill>
                <a:effectLst/>
                <a:latin typeface="Calibri" panose="020F0502020204030204" pitchFamily="34" charset="0"/>
                <a:ea typeface="Calibri" panose="020F0502020204030204" pitchFamily="34" charset="0"/>
              </a:rPr>
              <a:t>Longford is one of the first Local Authorities  to innovate its approach to County Digital Strategies. Leaving Cert Computer Science </a:t>
            </a:r>
            <a:r>
              <a:rPr lang="en-IE" sz="1800" dirty="0">
                <a:solidFill>
                  <a:srgbClr val="000000"/>
                </a:solidFill>
                <a:latin typeface="Calibri" panose="020F0502020204030204" pitchFamily="34" charset="0"/>
                <a:ea typeface="Calibri" panose="020F0502020204030204" pitchFamily="34" charset="0"/>
              </a:rPr>
              <a:t>to be an</a:t>
            </a:r>
            <a:r>
              <a:rPr lang="en-IE" sz="1800" dirty="0">
                <a:solidFill>
                  <a:srgbClr val="000000"/>
                </a:solidFill>
                <a:effectLst/>
                <a:latin typeface="Calibri" panose="020F0502020204030204" pitchFamily="34" charset="0"/>
                <a:ea typeface="Calibri" panose="020F0502020204030204" pitchFamily="34" charset="0"/>
              </a:rPr>
              <a:t> option in secondary schools in the County. Longford is also on of the first Local Authority to reach out to industry to the benefit of primary schools with Microsoft freely delivering an introduction to technology to over 100 </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primary school children in North Longford with further days planned for the South.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IT</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Ballymahon My Open Library open.  Granard and Edgeworthstown just required some H&amp;S equipment first.  </a:t>
            </a:r>
            <a:r>
              <a:rPr lang="en-IE" sz="1400" dirty="0">
                <a:solidFill>
                  <a:srgbClr val="000000"/>
                </a:solidFill>
                <a:latin typeface="Calibri" panose="020F0502020204030204" pitchFamily="34" charset="0"/>
                <a:ea typeface="Calibri" panose="020F0502020204030204" pitchFamily="34" charset="0"/>
                <a:cs typeface="Calibri" panose="020F0502020204030204" pitchFamily="34" charset="0"/>
              </a:rPr>
              <a:t>C</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ontract sent</a:t>
            </a:r>
            <a:r>
              <a:rPr lang="en-IE"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the successful tender for installation of My Open Library for Lanesborough Library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Library</a:t>
            </a:r>
            <a:endParaRPr lang="en-IE" sz="14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Continuous strong performance across the 20 </a:t>
            </a:r>
            <a:r>
              <a:rPr lang="en-IE" sz="1400" dirty="0">
                <a:solidFill>
                  <a:srgbClr val="000000"/>
                </a:solidFill>
                <a:latin typeface="Calibri" panose="020F0502020204030204" pitchFamily="34" charset="0"/>
                <a:ea typeface="Calibri" panose="020F0502020204030204" pitchFamily="34" charset="0"/>
                <a:cs typeface="Calibri" panose="020F0502020204030204" pitchFamily="34" charset="0"/>
              </a:rPr>
              <a:t>K</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PI’s for </a:t>
            </a:r>
            <a:r>
              <a:rPr lang="en-IE" sz="1400" dirty="0">
                <a:solidFill>
                  <a:srgbClr val="000000"/>
                </a:solidFill>
                <a:latin typeface="Calibri" panose="020F0502020204030204" pitchFamily="34" charset="0"/>
                <a:ea typeface="Calibri" panose="020F0502020204030204" pitchFamily="34" charset="0"/>
                <a:cs typeface="Calibri" panose="020F0502020204030204" pitchFamily="34" charset="0"/>
              </a:rPr>
              <a:t>W</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ater </a:t>
            </a:r>
            <a:r>
              <a:rPr lang="en-IE" sz="1400" dirty="0">
                <a:solidFill>
                  <a:srgbClr val="000000"/>
                </a:solidFill>
                <a:latin typeface="Calibri" panose="020F0502020204030204" pitchFamily="34" charset="0"/>
                <a:ea typeface="Calibri" panose="020F0502020204030204" pitchFamily="34" charset="0"/>
                <a:cs typeface="Calibri" panose="020F0502020204030204" pitchFamily="34" charset="0"/>
              </a:rPr>
              <a:t>S</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ervices reviewed by IW each quarter. </a:t>
            </a:r>
            <a:r>
              <a:rPr lang="en-GB" sz="1800" b="1" dirty="0">
                <a:solidFill>
                  <a:schemeClr val="tx1"/>
                </a:solidFill>
                <a:effectLst/>
                <a:latin typeface="Calibri" panose="020F0502020204030204" pitchFamily="34" charset="0"/>
                <a:ea typeface="Calibri" panose="020F0502020204030204" pitchFamily="34" charset="0"/>
              </a:rPr>
              <a:t>Water Services &amp; Environment</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Anti-Dumping Initiative funded to community groups and works carried out by Environment section.             76k funding received for Bins in Ballymahon. </a:t>
            </a:r>
            <a:r>
              <a:rPr lang="en-GB" sz="1800" b="1" dirty="0">
                <a:solidFill>
                  <a:schemeClr val="tx1"/>
                </a:solidFill>
                <a:effectLst/>
                <a:latin typeface="Calibri" panose="020F0502020204030204" pitchFamily="34" charset="0"/>
                <a:ea typeface="Calibri" panose="020F0502020204030204" pitchFamily="34" charset="0"/>
              </a:rPr>
              <a:t>Water Services &amp; Environment</a:t>
            </a: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Lead &amp; Support the Regeneration of our County Towns &amp; Villages </a:t>
            </a:r>
            <a:r>
              <a:rPr lang="en-IE" sz="1800" dirty="0">
                <a:effectLst/>
                <a:latin typeface="Calibri" panose="020F0502020204030204" pitchFamily="34" charset="0"/>
                <a:ea typeface="Calibri" panose="020F0502020204030204" pitchFamily="34" charset="0"/>
                <a:cs typeface="Times New Roman" panose="02020603050405020304" pitchFamily="18" charset="0"/>
              </a:rPr>
              <a:t>–</a:t>
            </a:r>
            <a:r>
              <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Regeneration </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Tree>
    <p:extLst>
      <p:ext uri="{BB962C8B-B14F-4D97-AF65-F5344CB8AC3E}">
        <p14:creationId xmlns:p14="http://schemas.microsoft.com/office/powerpoint/2010/main" val="228777705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Safer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8" y="928940"/>
            <a:ext cx="10449452" cy="5400607"/>
          </a:xfrm>
        </p:spPr>
        <p:txBody>
          <a:bodyPr>
            <a:noAutofit/>
          </a:bodyPr>
          <a:lstStyle/>
          <a:p>
            <a:pPr>
              <a:lnSpc>
                <a:spcPct val="107000"/>
              </a:lnSpc>
              <a:spcAft>
                <a:spcPts val="800"/>
              </a:spcAft>
            </a:pPr>
            <a:r>
              <a:rPr lang="en-IE" sz="1800" b="1" dirty="0">
                <a:solidFill>
                  <a:schemeClr val="tx1"/>
                </a:solidFill>
                <a:effectLst/>
                <a:latin typeface="Calibri" panose="020F0502020204030204" pitchFamily="34" charset="0"/>
                <a:ea typeface="Calibri" panose="020F0502020204030204" pitchFamily="34" charset="0"/>
              </a:rPr>
              <a:t>Comprehensive health and wellbeing programme in place based on the four pillars of Mental, Physical, Social and Financial wellbeing. HR</a:t>
            </a:r>
          </a:p>
          <a:p>
            <a:pPr>
              <a:lnSpc>
                <a:spcPct val="107000"/>
              </a:lnSpc>
              <a:spcAft>
                <a:spcPts val="800"/>
              </a:spcAft>
            </a:pPr>
            <a:r>
              <a:rPr lang="en-GB" sz="1800" dirty="0">
                <a:solidFill>
                  <a:schemeClr val="tx1"/>
                </a:solidFill>
                <a:effectLst/>
                <a:ea typeface="Calibri" panose="020F0502020204030204" pitchFamily="34" charset="0"/>
                <a:cs typeface="Calibri" panose="020F0502020204030204" pitchFamily="34" charset="0"/>
              </a:rPr>
              <a:t>Support the work of the Pilot Local Community Safety Partnership</a:t>
            </a:r>
            <a:r>
              <a:rPr lang="en-GB" sz="1800" dirty="0">
                <a:effectLst/>
                <a:ea typeface="Calibri" panose="020F0502020204030204" pitchFamily="34" charset="0"/>
                <a:cs typeface="Calibri" panose="020F0502020204030204" pitchFamily="34" charset="0"/>
              </a:rPr>
              <a:t>. </a:t>
            </a:r>
            <a:r>
              <a:rPr lang="en-IE" sz="1800" dirty="0">
                <a:solidFill>
                  <a:srgbClr val="000000"/>
                </a:solidFill>
                <a:effectLst/>
                <a:ea typeface="Calibri" panose="020F0502020204030204" pitchFamily="34" charset="0"/>
                <a:cs typeface="Calibri" panose="020F0502020204030204" pitchFamily="34" charset="0"/>
              </a:rPr>
              <a:t>Beyond Borders All island Community Safety conference held in November 2022. </a:t>
            </a:r>
            <a:r>
              <a:rPr lang="en-IE" sz="1800" b="1" dirty="0">
                <a:solidFill>
                  <a:schemeClr val="tx1"/>
                </a:solidFill>
                <a:effectLst/>
                <a:ea typeface="Calibri" panose="020F0502020204030204" pitchFamily="34" charset="0"/>
                <a:cs typeface="Calibri" panose="020F0502020204030204" pitchFamily="34" charset="0"/>
              </a:rPr>
              <a:t>Community </a:t>
            </a:r>
            <a:endParaRPr lang="en-IE" sz="1800" b="1" dirty="0">
              <a:solidFill>
                <a:schemeClr val="tx1"/>
              </a:solidFill>
              <a:effectLst/>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Maintain ISO 450001 accreditation for the Health &amp; Safety Management System. ISO 45001 Accreditation for Health &amp; Safety Management System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Corporate</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Longford County Council awarded Regional (Midlands) Award and Continuous High Achiever Award at the annual National Irish Safety Organisation / Northern Ireland Safety Group (NISO/NISG) All Ireland Safety Awards.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Corporate</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Longford was first county to introduce an innovative Corporate Planning monitoring framework. Strategic Links to Corporate Plan recognised in the NSAI audit of H&amp;S management system, Proactively implemented NOAC recommendations.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Corporate</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Effectively promote Council’s role and achievements in delivery of services and projects to secure increased visibility and awareness of the Council. Whilst NOAC discontinued with individual local authority ratings, consider work of the Communications section such as  press releases, website updates and guidance to other sections  has delivered on this, Not possible to quantify in % terms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Corporate</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r>
              <a:rPr lang="en-IE" sz="1200" dirty="0">
                <a:solidFill>
                  <a:srgbClr val="002060"/>
                </a:solidFill>
                <a:ea typeface="Calibri" panose="020F0502020204030204" pitchFamily="34" charset="0"/>
              </a:rPr>
              <a:t>Ensured consistent enforcement of our powers under various Environmental legislation  - </a:t>
            </a:r>
            <a:r>
              <a:rPr lang="en-IE" sz="1200" b="1" dirty="0">
                <a:solidFill>
                  <a:srgbClr val="002060"/>
                </a:solidFill>
                <a:ea typeface="Calibri" panose="020F0502020204030204" pitchFamily="34" charset="0"/>
              </a:rPr>
              <a:t>Environment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Since January 1</a:t>
            </a:r>
            <a:r>
              <a:rPr lang="en-IE" sz="1200" baseline="30000" dirty="0">
                <a:solidFill>
                  <a:srgbClr val="002060"/>
                </a:solidFill>
                <a:ea typeface="Calibri" panose="020F0502020204030204" pitchFamily="34" charset="0"/>
              </a:rPr>
              <a:t>st</a:t>
            </a:r>
            <a:r>
              <a:rPr lang="en-IE" sz="1200" dirty="0">
                <a:solidFill>
                  <a:srgbClr val="002060"/>
                </a:solidFill>
                <a:ea typeface="Calibri" panose="020F0502020204030204" pitchFamily="34" charset="0"/>
              </a:rPr>
              <a:t>, 2021 76 approaches by Homeless Persons have been dealt with in the Housing Department.  The provision of Emergency Accommodation for these 21 individuals over a total of 1,537 bed-nights so far in 2021 has cost €90,606.00 – </a:t>
            </a:r>
            <a:r>
              <a:rPr lang="en-IE" sz="1200" b="1" dirty="0">
                <a:solidFill>
                  <a:srgbClr val="002060"/>
                </a:solidFill>
                <a:ea typeface="Calibri" panose="020F0502020204030204" pitchFamily="34" charset="0"/>
              </a:rPr>
              <a:t>Housing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Road Safety Improvement Works to the value of </a:t>
            </a:r>
            <a:r>
              <a:rPr lang="en-IE" sz="1200" b="1" dirty="0">
                <a:solidFill>
                  <a:srgbClr val="002060"/>
                </a:solidFill>
                <a:ea typeface="Calibri" panose="020F0502020204030204" pitchFamily="34" charset="0"/>
              </a:rPr>
              <a:t>€265,500 </a:t>
            </a:r>
            <a:r>
              <a:rPr lang="en-IE" sz="1200" dirty="0">
                <a:solidFill>
                  <a:srgbClr val="002060"/>
                </a:solidFill>
                <a:ea typeface="Calibri" panose="020F0502020204030204" pitchFamily="34" charset="0"/>
              </a:rPr>
              <a:t>at various locations throughout the County  </a:t>
            </a:r>
            <a:r>
              <a:rPr lang="en-IE" sz="1200" b="1" dirty="0">
                <a:solidFill>
                  <a:srgbClr val="002060"/>
                </a:solidFill>
                <a:ea typeface="Calibri" panose="020F0502020204030204" pitchFamily="34" charset="0"/>
              </a:rPr>
              <a:t>- Roads</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The Fire Service helped to support and maintain safe, sustainable, and active communities in our county by maintaining the current operational Fire Service throughout the pandemic </a:t>
            </a:r>
            <a:r>
              <a:rPr lang="en-IE" sz="1200" b="1" dirty="0">
                <a:solidFill>
                  <a:srgbClr val="002060"/>
                </a:solidFill>
                <a:ea typeface="Calibri" panose="020F0502020204030204" pitchFamily="34" charset="0"/>
              </a:rPr>
              <a:t>– Fire</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GB" sz="1200" dirty="0">
                <a:solidFill>
                  <a:srgbClr val="002060"/>
                </a:solidFill>
                <a:ea typeface="Calibri" panose="020F0502020204030204" pitchFamily="34" charset="0"/>
              </a:rPr>
              <a:t>We promoted and implemented best practice in Health and Safety through audits of work practice`s, procedures and documentation resulting in getting ISO 45001 accreditation for our Safety Management System –</a:t>
            </a:r>
            <a:r>
              <a:rPr lang="en-GB" sz="1200" b="1" dirty="0">
                <a:solidFill>
                  <a:srgbClr val="002060"/>
                </a:solidFill>
                <a:ea typeface="Calibri" panose="020F0502020204030204" pitchFamily="34" charset="0"/>
              </a:rPr>
              <a:t> Fire</a:t>
            </a: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We partnered with other principal response agencies to plan and respond to emergencies by ensuring necessary planning, preparedness, capacity, training, and co-ordination is in place – </a:t>
            </a:r>
            <a:r>
              <a:rPr lang="en-GB" sz="1200" b="1" dirty="0">
                <a:solidFill>
                  <a:srgbClr val="002060"/>
                </a:solidFill>
                <a:ea typeface="Calibri" panose="020F0502020204030204" pitchFamily="34" charset="0"/>
              </a:rPr>
              <a:t>Fire </a:t>
            </a:r>
            <a:endParaRPr lang="en-IE" sz="1200" dirty="0">
              <a:solidFill>
                <a:srgbClr val="002060"/>
              </a:solidFill>
              <a:ea typeface="Calibri" panose="020F0502020204030204" pitchFamily="34" charset="0"/>
            </a:endParaRPr>
          </a:p>
          <a:p>
            <a:pPr>
              <a:lnSpc>
                <a:spcPct val="100000"/>
              </a:lnSpc>
              <a:spcBef>
                <a:spcPts val="0"/>
              </a:spcBef>
            </a:pPr>
            <a:r>
              <a:rPr lang="en-GB" sz="1200" b="1"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The Early Contractor involvement Works is a nationally programmes aimed at carrying out improvement works at water treatment plants to ensure the continued delivery of safe drinking water </a:t>
            </a:r>
            <a:r>
              <a:rPr lang="en-IE" sz="1200" b="1" dirty="0">
                <a:solidFill>
                  <a:srgbClr val="002060"/>
                </a:solidFill>
                <a:ea typeface="Calibri" panose="020F0502020204030204" pitchFamily="34" charset="0"/>
              </a:rPr>
              <a:t>– Water</a:t>
            </a: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 </a:t>
            </a:r>
          </a:p>
          <a:p>
            <a:pPr>
              <a:lnSpc>
                <a:spcPct val="100000"/>
              </a:lnSpc>
              <a:spcBef>
                <a:spcPts val="0"/>
              </a:spcBef>
            </a:pPr>
            <a:r>
              <a:rPr lang="en-IE" sz="1200" dirty="0">
                <a:solidFill>
                  <a:srgbClr val="002060"/>
                </a:solidFill>
                <a:ea typeface="Calibri" panose="020F0502020204030204" pitchFamily="34" charset="0"/>
              </a:rPr>
              <a:t>Training for </a:t>
            </a:r>
            <a:r>
              <a:rPr lang="en-IE" sz="1200" b="1" dirty="0">
                <a:solidFill>
                  <a:srgbClr val="002060"/>
                </a:solidFill>
                <a:ea typeface="Calibri" panose="020F0502020204030204" pitchFamily="34" charset="0"/>
              </a:rPr>
              <a:t>17</a:t>
            </a:r>
            <a:r>
              <a:rPr lang="en-IE" sz="1200" dirty="0">
                <a:solidFill>
                  <a:srgbClr val="002060"/>
                </a:solidFill>
                <a:ea typeface="Calibri" panose="020F0502020204030204" pitchFamily="34" charset="0"/>
              </a:rPr>
              <a:t> Health &amp; Safety competencies was delivered in 2021, catering for </a:t>
            </a:r>
            <a:r>
              <a:rPr lang="en-IE" sz="1200" b="1" dirty="0">
                <a:solidFill>
                  <a:srgbClr val="002060"/>
                </a:solidFill>
                <a:ea typeface="Calibri" panose="020F0502020204030204" pitchFamily="34" charset="0"/>
              </a:rPr>
              <a:t>373 </a:t>
            </a:r>
            <a:r>
              <a:rPr lang="en-IE" sz="1200" dirty="0">
                <a:solidFill>
                  <a:srgbClr val="002060"/>
                </a:solidFill>
                <a:ea typeface="Calibri" panose="020F0502020204030204" pitchFamily="34" charset="0"/>
              </a:rPr>
              <a:t>employees </a:t>
            </a:r>
            <a:r>
              <a:rPr lang="en-IE" sz="1200" b="1" dirty="0">
                <a:solidFill>
                  <a:srgbClr val="002060"/>
                </a:solidFill>
                <a:ea typeface="Calibri" panose="020F0502020204030204" pitchFamily="34" charset="0"/>
              </a:rPr>
              <a:t>– HR  </a:t>
            </a:r>
            <a:endParaRPr lang="en-IE" sz="1200" dirty="0">
              <a:solidFill>
                <a:srgbClr val="002060"/>
              </a:solidFill>
              <a:ea typeface="Calibri" panose="020F0502020204030204" pitchFamily="34" charset="0"/>
            </a:endParaRPr>
          </a:p>
          <a:p>
            <a:pPr>
              <a:lnSpc>
                <a:spcPct val="100000"/>
              </a:lnSpc>
              <a:spcBef>
                <a:spcPts val="0"/>
              </a:spcBef>
            </a:pPr>
            <a:r>
              <a:rPr lang="en-GB" sz="1200" dirty="0">
                <a:solidFill>
                  <a:srgbClr val="002060"/>
                </a:solidFill>
                <a:ea typeface="Calibri" panose="020F0502020204030204" pitchFamily="34" charset="0"/>
              </a:rPr>
              <a:t> </a:t>
            </a: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Funding received from the Dept. of Justice to establish a new Local Community Safety Partnership in Longford on a pilot basis </a:t>
            </a:r>
            <a:r>
              <a:rPr lang="en-IE" sz="1200" b="1" dirty="0">
                <a:solidFill>
                  <a:srgbClr val="002060"/>
                </a:solidFill>
                <a:ea typeface="Calibri" panose="020F0502020204030204" pitchFamily="34" charset="0"/>
              </a:rPr>
              <a:t>– Community </a:t>
            </a:r>
            <a:r>
              <a:rPr lang="en-IE" sz="1200" dirty="0">
                <a:solidFill>
                  <a:srgbClr val="002060"/>
                </a:solidFill>
                <a:ea typeface="Calibri" panose="020F0502020204030204" pitchFamily="34" charset="0"/>
                <a:cs typeface="Times New Roman" panose="02020603050405020304" pitchFamily="18" charset="0"/>
              </a:rPr>
              <a:t> </a:t>
            </a:r>
          </a:p>
          <a:p>
            <a:pPr>
              <a:lnSpc>
                <a:spcPct val="100000"/>
              </a:lnSpc>
              <a:spcBef>
                <a:spcPts val="0"/>
              </a:spcBef>
            </a:pPr>
            <a:endParaRPr lang="en-IE" sz="1200" dirty="0">
              <a:solidFill>
                <a:srgbClr val="002060"/>
              </a:solidFill>
              <a:ea typeface="Calibri" panose="020F0502020204030204" pitchFamily="34" charset="0"/>
            </a:endParaRPr>
          </a:p>
          <a:p>
            <a:pPr>
              <a:lnSpc>
                <a:spcPct val="100000"/>
              </a:lnSpc>
              <a:spcBef>
                <a:spcPts val="0"/>
              </a:spcBef>
            </a:pPr>
            <a:r>
              <a:rPr lang="en-IE" sz="1200" dirty="0">
                <a:solidFill>
                  <a:srgbClr val="002060"/>
                </a:solidFill>
                <a:ea typeface="Calibri" panose="020F0502020204030204" pitchFamily="34" charset="0"/>
              </a:rPr>
              <a:t>Award grants of €43,000 through the LCDC to support frontline organisations </a:t>
            </a:r>
            <a:r>
              <a:rPr lang="en-IE" sz="1200" b="1" dirty="0">
                <a:solidFill>
                  <a:srgbClr val="002060"/>
                </a:solidFill>
                <a:ea typeface="Calibri" panose="020F0502020204030204" pitchFamily="34" charset="0"/>
              </a:rPr>
              <a:t>– Community</a:t>
            </a:r>
            <a:r>
              <a:rPr lang="en-IE" sz="1200" dirty="0">
                <a:solidFill>
                  <a:srgbClr val="002060"/>
                </a:solidFill>
                <a:ea typeface="Calibri" panose="020F0502020204030204" pitchFamily="34" charset="0"/>
              </a:rPr>
              <a:t> </a:t>
            </a:r>
          </a:p>
          <a:p>
            <a:pPr>
              <a:lnSpc>
                <a:spcPct val="100000"/>
              </a:lnSpc>
            </a:pPr>
            <a:r>
              <a:rPr lang="en-IE" sz="1000" dirty="0">
                <a:solidFill>
                  <a:schemeClr val="tx2">
                    <a:lumMod val="75000"/>
                  </a:schemeClr>
                </a:solidFill>
                <a:ea typeface="Calibri" panose="020F0502020204030204" pitchFamily="34" charset="0"/>
              </a:rPr>
              <a:t> </a:t>
            </a: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93427" y="6329548"/>
            <a:ext cx="3011996" cy="497517"/>
          </a:xfrm>
          <a:prstGeom prst="rect">
            <a:avLst/>
          </a:prstGeom>
        </p:spPr>
      </p:pic>
    </p:spTree>
    <p:extLst>
      <p:ext uri="{BB962C8B-B14F-4D97-AF65-F5344CB8AC3E}">
        <p14:creationId xmlns:p14="http://schemas.microsoft.com/office/powerpoint/2010/main" val="292674152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Safer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8" y="928940"/>
            <a:ext cx="10449452" cy="5577877"/>
          </a:xfrm>
        </p:spPr>
        <p:txBody>
          <a:bodyPr>
            <a:noAutofit/>
          </a:bodyPr>
          <a:lstStyle/>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There is an experienced Procurement Officer in place providing excellent support throughout the organisation.</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2022 so far there have been 605 </a:t>
            </a:r>
            <a:r>
              <a:rPr lang="en-I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procrefs</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created and 220 contracts set up on </a:t>
            </a:r>
            <a:r>
              <a:rPr lang="en-I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SupplyGov</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IE" sz="1800" b="1" dirty="0">
                <a:solidFill>
                  <a:schemeClr val="tx1"/>
                </a:solidFill>
                <a:effectLst/>
                <a:latin typeface="Calibri" panose="020F0502020204030204" pitchFamily="34" charset="0"/>
                <a:ea typeface="Calibri" panose="020F0502020204030204" pitchFamily="34" charset="0"/>
              </a:rPr>
              <a:t>IGU, Audit &amp; Compliance</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Coordination of Longford Older Persons Council and Longford Age Friendly Alliance.</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Collaborate with Longford Community Gardai and Community Safety Partnership Coordinator to continue to promote the Crime Prevention awareness among our older citizens. </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Expand Crime Prevention Ambassador programme  to Ballymahon and Granard MD.</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Preparation and Delivery of a new 5- year Age Friendly Strategy for the County</a:t>
            </a:r>
            <a:r>
              <a:rPr lang="en-IE" sz="1800" dirty="0">
                <a:latin typeface="Calibri" panose="020F0502020204030204" pitchFamily="34" charset="0"/>
                <a:ea typeface="Calibri" panose="020F0502020204030204" pitchFamily="34" charset="0"/>
                <a:cs typeface="Times New Roman" panose="02020603050405020304" pitchFamily="18" charset="0"/>
              </a:rPr>
              <a:t>.</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IE"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Library</a:t>
            </a:r>
            <a:endPar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Action Teams for Gleann Riada, McKeon Park and Ardnacassa set up. </a:t>
            </a:r>
            <a:r>
              <a:rPr lang="en-GB" sz="1800" b="1" dirty="0">
                <a:solidFill>
                  <a:schemeClr val="tx1"/>
                </a:solidFill>
                <a:effectLst/>
                <a:latin typeface="Calibri" panose="020F0502020204030204" pitchFamily="34" charset="0"/>
                <a:ea typeface="Calibri" panose="020F0502020204030204" pitchFamily="34" charset="0"/>
              </a:rPr>
              <a:t>Water Services &amp; Environment</a:t>
            </a:r>
            <a:endPar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Over 2000 bed nights provided to those presenting as Homeless YTD</a:t>
            </a:r>
            <a:r>
              <a:rPr lang="en-IE" sz="1800" dirty="0">
                <a:effectLst/>
                <a:latin typeface="Calibri" panose="020F0502020204030204" pitchFamily="34" charset="0"/>
                <a:ea typeface="Calibri" panose="020F0502020204030204" pitchFamily="34" charset="0"/>
                <a:cs typeface="Times New Roman" panose="02020603050405020304" pitchFamily="18" charset="0"/>
              </a:rPr>
              <a:t>. –</a:t>
            </a:r>
            <a:r>
              <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Housing </a:t>
            </a:r>
          </a:p>
          <a:p>
            <a:pPr>
              <a:lnSpc>
                <a:spcPct val="107000"/>
              </a:lnSpc>
              <a:spcAft>
                <a:spcPts val="800"/>
              </a:spcAft>
            </a:pPr>
            <a:r>
              <a:rPr lang="en-I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GDPR and FOI requests completed as required.  Training completed within the section.-</a:t>
            </a:r>
            <a:r>
              <a:rPr lang="en-IE"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HR</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endParaRPr lang="en-GB" sz="1800" dirty="0">
              <a:solidFill>
                <a:srgbClr val="002060"/>
              </a:solidFill>
              <a:highlight>
                <a:srgbClr val="FFFF00"/>
              </a:highlight>
              <a:latin typeface="Calibri" panose="020F0502020204030204" pitchFamily="34" charset="0"/>
              <a:ea typeface="Calibri" panose="020F0502020204030204" pitchFamily="34" charset="0"/>
            </a:endParaRPr>
          </a:p>
          <a:p>
            <a:pPr>
              <a:lnSpc>
                <a:spcPct val="100000"/>
              </a:lnSpc>
            </a:pPr>
            <a:r>
              <a:rPr lang="en-IE" sz="1000" dirty="0">
                <a:solidFill>
                  <a:schemeClr val="tx2">
                    <a:lumMod val="75000"/>
                  </a:schemeClr>
                </a:solidFill>
                <a:ea typeface="Calibri" panose="020F0502020204030204" pitchFamily="34" charset="0"/>
              </a:rPr>
              <a:t> </a:t>
            </a: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28213" y="6258058"/>
            <a:ext cx="3011996" cy="497517"/>
          </a:xfrm>
          <a:prstGeom prst="rect">
            <a:avLst/>
          </a:prstGeom>
        </p:spPr>
      </p:pic>
    </p:spTree>
    <p:extLst>
      <p:ext uri="{BB962C8B-B14F-4D97-AF65-F5344CB8AC3E}">
        <p14:creationId xmlns:p14="http://schemas.microsoft.com/office/powerpoint/2010/main" val="34464597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F979B46C-8F07-4463-A9E4-B320322139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96000" y="1279914"/>
            <a:ext cx="5898990" cy="5382160"/>
          </a:xfrm>
          <a:prstGeom prst="rect">
            <a:avLst/>
          </a:prstGeom>
        </p:spPr>
      </p:pic>
      <p:sp>
        <p:nvSpPr>
          <p:cNvPr id="2" name="Title 1">
            <a:extLst>
              <a:ext uri="{FF2B5EF4-FFF2-40B4-BE49-F238E27FC236}">
                <a16:creationId xmlns:a16="http://schemas.microsoft.com/office/drawing/2014/main" id="{1B38D408-1A18-4905-9AFD-4881F2BD8440}"/>
              </a:ext>
            </a:extLst>
          </p:cNvPr>
          <p:cNvSpPr>
            <a:spLocks noGrp="1"/>
          </p:cNvSpPr>
          <p:nvPr>
            <p:ph type="title"/>
          </p:nvPr>
        </p:nvSpPr>
        <p:spPr>
          <a:xfrm>
            <a:off x="667728" y="468924"/>
            <a:ext cx="6603930" cy="557772"/>
          </a:xfrm>
        </p:spPr>
        <p:txBody>
          <a:bodyPr>
            <a:normAutofit fontScale="90000"/>
          </a:bodyPr>
          <a:lstStyle/>
          <a:p>
            <a:r>
              <a:rPr lang="en-GB" dirty="0">
                <a:solidFill>
                  <a:srgbClr val="CC9900"/>
                </a:solidFill>
              </a:rPr>
              <a:t>A Greener County  </a:t>
            </a:r>
            <a:endParaRPr lang="en-IE" dirty="0">
              <a:solidFill>
                <a:srgbClr val="CC9900"/>
              </a:solidFill>
            </a:endParaRPr>
          </a:p>
        </p:txBody>
      </p:sp>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488465" y="928940"/>
            <a:ext cx="10628715" cy="5162629"/>
          </a:xfrm>
        </p:spPr>
        <p:txBody>
          <a:bodyPr>
            <a:noAutofit/>
          </a:bodyPr>
          <a:lstStyle/>
          <a:p>
            <a:pPr>
              <a:lnSpc>
                <a:spcPct val="100000"/>
              </a:lnSpc>
            </a:pPr>
            <a:r>
              <a:rPr lang="en-IE" sz="1200" dirty="0">
                <a:solidFill>
                  <a:srgbClr val="002060"/>
                </a:solidFill>
                <a:ea typeface="Calibri" panose="020F0502020204030204" pitchFamily="34" charset="0"/>
              </a:rPr>
              <a:t> </a:t>
            </a:r>
            <a:endParaRPr lang="en-IE" sz="1200" b="1" dirty="0">
              <a:solidFill>
                <a:srgbClr val="002060"/>
              </a:solidFill>
              <a:ea typeface="Calibri" panose="020F0502020204030204" pitchFamily="34" charset="0"/>
            </a:endParaRPr>
          </a:p>
        </p:txBody>
      </p:sp>
      <p:cxnSp>
        <p:nvCxnSpPr>
          <p:cNvPr id="5" name="Straight Connector 4">
            <a:extLst>
              <a:ext uri="{FF2B5EF4-FFF2-40B4-BE49-F238E27FC236}">
                <a16:creationId xmlns:a16="http://schemas.microsoft.com/office/drawing/2014/main" id="{D25D615A-82DB-449F-B4E3-A944F95458A2}"/>
              </a:ext>
            </a:extLst>
          </p:cNvPr>
          <p:cNvCxnSpPr>
            <a:cxnSpLocks/>
          </p:cNvCxnSpPr>
          <p:nvPr/>
        </p:nvCxnSpPr>
        <p:spPr>
          <a:xfrm>
            <a:off x="736135" y="904875"/>
            <a:ext cx="4778216" cy="0"/>
          </a:xfrm>
          <a:prstGeom prst="line">
            <a:avLst/>
          </a:prstGeom>
          <a:ln w="25400">
            <a:solidFill>
              <a:schemeClr val="tx2">
                <a:alpha val="22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6ED59012-1146-4017-BBFC-3823DC14E59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059688" y="6153291"/>
            <a:ext cx="3011996" cy="497517"/>
          </a:xfrm>
          <a:prstGeom prst="rect">
            <a:avLst/>
          </a:prstGeom>
        </p:spPr>
      </p:pic>
      <p:sp>
        <p:nvSpPr>
          <p:cNvPr id="9" name="Rectangle 1">
            <a:extLst>
              <a:ext uri="{FF2B5EF4-FFF2-40B4-BE49-F238E27FC236}">
                <a16:creationId xmlns:a16="http://schemas.microsoft.com/office/drawing/2014/main" id="{7790BCC2-0F8E-4EF2-BBAD-F7D0DF1FC9A5}"/>
              </a:ext>
            </a:extLst>
          </p:cNvPr>
          <p:cNvSpPr>
            <a:spLocks noChangeArrowheads="1"/>
          </p:cNvSpPr>
          <p:nvPr/>
        </p:nvSpPr>
        <p:spPr bwMode="auto">
          <a:xfrm>
            <a:off x="488783" y="1071591"/>
            <a:ext cx="18473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C2B8BA99-111C-4FB7-9A33-99D92FC01698}"/>
              </a:ext>
            </a:extLst>
          </p:cNvPr>
          <p:cNvSpPr txBox="1"/>
          <p:nvPr/>
        </p:nvSpPr>
        <p:spPr>
          <a:xfrm>
            <a:off x="411771" y="1126689"/>
            <a:ext cx="8655535" cy="6736011"/>
          </a:xfrm>
          <a:prstGeom prst="rect">
            <a:avLst/>
          </a:prstGeom>
          <a:noFill/>
        </p:spPr>
        <p:txBody>
          <a:bodyPr wrap="square">
            <a:spAutoFit/>
          </a:bodyPr>
          <a:lstStyle/>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promotion of the inclusion of climate related risks was incorporated into each meeting on the review of the operational risk registers that took place during the year. </a:t>
            </a:r>
            <a:r>
              <a:rPr lang="en-IE" sz="1800" b="1" dirty="0">
                <a:effectLst/>
                <a:latin typeface="Calibri" panose="020F0502020204030204" pitchFamily="34" charset="0"/>
                <a:ea typeface="Calibri" panose="020F0502020204030204" pitchFamily="34" charset="0"/>
              </a:rPr>
              <a:t>IGU, Audit &amp; Compliance</a:t>
            </a:r>
            <a:endParaRPr lang="en-IE"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Electricity Supply Board Planning Application - Lough Ree Power (LRP) Ash Disposal facility, </a:t>
            </a:r>
            <a:r>
              <a:rPr lang="en-IE" sz="1800" dirty="0" err="1">
                <a:effectLst/>
                <a:latin typeface="Times New Roman" panose="02020603050405020304" pitchFamily="18" charset="0"/>
                <a:ea typeface="Times New Roman" panose="02020603050405020304" pitchFamily="18" charset="0"/>
              </a:rPr>
              <a:t>Derraghan</a:t>
            </a:r>
            <a:r>
              <a:rPr lang="en-IE" sz="1800" dirty="0">
                <a:effectLst/>
                <a:latin typeface="Times New Roman" panose="02020603050405020304" pitchFamily="18" charset="0"/>
                <a:ea typeface="Times New Roman" panose="02020603050405020304" pitchFamily="18" charset="0"/>
              </a:rPr>
              <a:t> More &amp; </a:t>
            </a:r>
            <a:r>
              <a:rPr lang="en-IE" sz="1800" dirty="0" err="1">
                <a:effectLst/>
                <a:latin typeface="Times New Roman" panose="02020603050405020304" pitchFamily="18" charset="0"/>
                <a:ea typeface="Times New Roman" panose="02020603050405020304" pitchFamily="18" charset="0"/>
              </a:rPr>
              <a:t>Derraghan</a:t>
            </a:r>
            <a:r>
              <a:rPr lang="en-IE" sz="1800" dirty="0">
                <a:effectLst/>
                <a:latin typeface="Times New Roman" panose="02020603050405020304" pitchFamily="18" charset="0"/>
                <a:ea typeface="Times New Roman" panose="02020603050405020304" pitchFamily="18" charset="0"/>
              </a:rPr>
              <a:t> Beg, Ballymahon, Co Longford</a:t>
            </a:r>
            <a:r>
              <a:rPr lang="en-IE"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IE"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Planning</a:t>
            </a:r>
            <a:endPar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Integrate Climate and Environmental considerations into the design, planning, construction and administration of all Road Infrastructure. </a:t>
            </a:r>
            <a:r>
              <a:rPr lang="en-IE" sz="1800" b="1" dirty="0">
                <a:effectLst/>
                <a:latin typeface="Calibri" panose="020F0502020204030204" pitchFamily="34" charset="0"/>
                <a:ea typeface="Calibri" panose="020F0502020204030204" pitchFamily="34" charset="0"/>
                <a:cs typeface="Calibri" panose="020F0502020204030204" pitchFamily="34" charset="0"/>
              </a:rPr>
              <a:t>Roads</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measures which reduce our carbon emissions. Delivery of a 50% improvement in energy efficiency by 2030. </a:t>
            </a:r>
            <a:r>
              <a:rPr lang="en-IE" sz="1800" b="1" dirty="0">
                <a:effectLst/>
                <a:latin typeface="Calibri" panose="020F0502020204030204" pitchFamily="34" charset="0"/>
                <a:ea typeface="Calibri" panose="020F0502020204030204" pitchFamily="34" charset="0"/>
                <a:cs typeface="Calibri" panose="020F0502020204030204" pitchFamily="34" charset="0"/>
              </a:rPr>
              <a:t>Roads</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Regular meetings and reporting on Climate Action Adaptation Strategy.  Preliminary work for Climate Action Plan - </a:t>
            </a:r>
            <a:r>
              <a:rPr lang="en-GB" sz="1800" b="1" dirty="0">
                <a:effectLst/>
                <a:latin typeface="Calibri" panose="020F0502020204030204" pitchFamily="34" charset="0"/>
                <a:ea typeface="Calibri" panose="020F0502020204030204" pitchFamily="34" charset="0"/>
              </a:rPr>
              <a:t>Water Services &amp; Environment</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Reduce Environmental Pollution. Approximately 1505 complaints received to date.</a:t>
            </a:r>
            <a:b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complaints closed – 1350. </a:t>
            </a:r>
            <a:r>
              <a:rPr lang="en-GB" sz="1800" b="1" dirty="0">
                <a:effectLst/>
                <a:latin typeface="Calibri" panose="020F0502020204030204" pitchFamily="34" charset="0"/>
                <a:ea typeface="Calibri" panose="020F0502020204030204" pitchFamily="34" charset="0"/>
              </a:rPr>
              <a:t>Water Services &amp; Environment</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298 of our current housing stock now has a BER rating of B2 or higher. –</a:t>
            </a:r>
            <a:r>
              <a:rPr lang="en-IE" sz="1800" b="1" dirty="0">
                <a:effectLst/>
                <a:latin typeface="Calibri" panose="020F0502020204030204" pitchFamily="34" charset="0"/>
                <a:ea typeface="Calibri" panose="020F0502020204030204" pitchFamily="34" charset="0"/>
                <a:cs typeface="Times New Roman" panose="02020603050405020304" pitchFamily="18" charset="0"/>
              </a:rPr>
              <a:t>Housing </a:t>
            </a:r>
          </a:p>
          <a:p>
            <a:pPr>
              <a:lnSpc>
                <a:spcPct val="107000"/>
              </a:lnSpc>
              <a:spcAft>
                <a:spcPts val="800"/>
              </a:spcAft>
            </a:pPr>
            <a:r>
              <a:rPr lang="en-IE" sz="1800" dirty="0">
                <a:effectLst/>
                <a:latin typeface="Calibri" panose="020F0502020204030204" pitchFamily="34" charset="0"/>
                <a:ea typeface="Calibri" panose="020F0502020204030204" pitchFamily="34" charset="0"/>
                <a:cs typeface="Times New Roman" panose="02020603050405020304" pitchFamily="18" charset="0"/>
              </a:rPr>
              <a:t>Review of documentation for </a:t>
            </a:r>
            <a:r>
              <a:rPr lang="en-IE" sz="1800" dirty="0" err="1">
                <a:effectLst/>
                <a:latin typeface="Calibri" panose="020F0502020204030204" pitchFamily="34" charset="0"/>
                <a:ea typeface="Calibri" panose="020F0502020204030204" pitchFamily="34" charset="0"/>
                <a:cs typeface="Times New Roman" panose="02020603050405020304" pitchFamily="18" charset="0"/>
              </a:rPr>
              <a:t>eDMS</a:t>
            </a:r>
            <a:r>
              <a:rPr lang="en-IE" sz="1800" dirty="0">
                <a:effectLst/>
                <a:latin typeface="Calibri" panose="020F0502020204030204" pitchFamily="34" charset="0"/>
                <a:ea typeface="Calibri" panose="020F0502020204030204" pitchFamily="34" charset="0"/>
                <a:cs typeface="Times New Roman" panose="02020603050405020304" pitchFamily="18" charset="0"/>
              </a:rPr>
              <a:t> in progress.</a:t>
            </a:r>
            <a:r>
              <a:rPr lang="en-IE" dirty="0">
                <a:latin typeface="Calibri" panose="020F0502020204030204" pitchFamily="34" charset="0"/>
                <a:ea typeface="Calibri" panose="020F0502020204030204" pitchFamily="34" charset="0"/>
                <a:cs typeface="Times New Roman" panose="02020603050405020304" pitchFamily="18" charset="0"/>
              </a:rPr>
              <a:t>. Climate action included in all new contracts of employment and as part of the recruitment process. </a:t>
            </a:r>
            <a:r>
              <a:rPr lang="en-IE" b="1" dirty="0">
                <a:latin typeface="Calibri" panose="020F0502020204030204" pitchFamily="34" charset="0"/>
                <a:ea typeface="Calibri" panose="020F0502020204030204" pitchFamily="34" charset="0"/>
                <a:cs typeface="Times New Roman" panose="02020603050405020304" pitchFamily="18" charset="0"/>
              </a:rPr>
              <a:t>HR</a:t>
            </a: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58045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457735-A725-495C-9499-738259862D3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93010" y="1475840"/>
            <a:ext cx="5898990" cy="5382160"/>
          </a:xfrm>
          <a:prstGeom prst="rect">
            <a:avLst/>
          </a:prstGeom>
        </p:spPr>
      </p:pic>
      <p:sp>
        <p:nvSpPr>
          <p:cNvPr id="3" name="Text Placeholder 2">
            <a:extLst>
              <a:ext uri="{FF2B5EF4-FFF2-40B4-BE49-F238E27FC236}">
                <a16:creationId xmlns:a16="http://schemas.microsoft.com/office/drawing/2014/main" id="{EA0A6931-BBAA-497B-8898-1DCD9A99E4CB}"/>
              </a:ext>
            </a:extLst>
          </p:cNvPr>
          <p:cNvSpPr>
            <a:spLocks noGrp="1"/>
          </p:cNvSpPr>
          <p:nvPr>
            <p:ph type="body" idx="1"/>
          </p:nvPr>
        </p:nvSpPr>
        <p:spPr>
          <a:xfrm>
            <a:off x="667727" y="1155037"/>
            <a:ext cx="10938736" cy="4676259"/>
          </a:xfrm>
        </p:spPr>
        <p:txBody>
          <a:bodyPr>
            <a:normAutofit/>
          </a:bodyPr>
          <a:lstStyle/>
          <a:p>
            <a:endParaRPr lang="en-IE" sz="4800" dirty="0">
              <a:solidFill>
                <a:srgbClr val="002060"/>
              </a:solidFill>
            </a:endParaRPr>
          </a:p>
          <a:p>
            <a:endParaRPr lang="en-IE" dirty="0">
              <a:latin typeface="+mj-lt"/>
            </a:endParaRPr>
          </a:p>
          <a:p>
            <a:endParaRPr lang="en-IE" dirty="0">
              <a:latin typeface="+mj-lt"/>
            </a:endParaRPr>
          </a:p>
          <a:p>
            <a:endParaRPr lang="en-IE" dirty="0">
              <a:latin typeface="+mj-lt"/>
            </a:endParaRPr>
          </a:p>
          <a:p>
            <a:endParaRPr lang="en-IE" dirty="0">
              <a:latin typeface="+mj-lt"/>
            </a:endParaRPr>
          </a:p>
        </p:txBody>
      </p:sp>
      <p:pic>
        <p:nvPicPr>
          <p:cNvPr id="6" name="Graphic 5">
            <a:extLst>
              <a:ext uri="{FF2B5EF4-FFF2-40B4-BE49-F238E27FC236}">
                <a16:creationId xmlns:a16="http://schemas.microsoft.com/office/drawing/2014/main" id="{61F69347-9CB7-4ADC-B05E-88CD3EB5331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60714" y="6595510"/>
            <a:ext cx="3531286" cy="583293"/>
          </a:xfrm>
          <a:prstGeom prst="rect">
            <a:avLst/>
          </a:prstGeom>
        </p:spPr>
      </p:pic>
      <p:pic>
        <p:nvPicPr>
          <p:cNvPr id="4" name="Picture 3">
            <a:extLst>
              <a:ext uri="{FF2B5EF4-FFF2-40B4-BE49-F238E27FC236}">
                <a16:creationId xmlns:a16="http://schemas.microsoft.com/office/drawing/2014/main" id="{D54365C4-E3F5-49E3-A682-7A00E481470B}"/>
              </a:ext>
            </a:extLst>
          </p:cNvPr>
          <p:cNvPicPr>
            <a:picLocks noChangeAspect="1"/>
          </p:cNvPicPr>
          <p:nvPr/>
        </p:nvPicPr>
        <p:blipFill>
          <a:blip r:embed="rId6"/>
          <a:stretch>
            <a:fillRect/>
          </a:stretch>
        </p:blipFill>
        <p:spPr>
          <a:xfrm>
            <a:off x="437859" y="128333"/>
            <a:ext cx="5797798" cy="1176630"/>
          </a:xfrm>
          <a:prstGeom prst="rect">
            <a:avLst/>
          </a:prstGeom>
        </p:spPr>
      </p:pic>
      <p:sp>
        <p:nvSpPr>
          <p:cNvPr id="8" name="TextBox 7">
            <a:extLst>
              <a:ext uri="{FF2B5EF4-FFF2-40B4-BE49-F238E27FC236}">
                <a16:creationId xmlns:a16="http://schemas.microsoft.com/office/drawing/2014/main" id="{D8556A29-4613-4662-8E0D-7B5FA7B99E6D}"/>
              </a:ext>
            </a:extLst>
          </p:cNvPr>
          <p:cNvSpPr txBox="1"/>
          <p:nvPr/>
        </p:nvSpPr>
        <p:spPr>
          <a:xfrm>
            <a:off x="667726" y="1026704"/>
            <a:ext cx="10623125" cy="7896457"/>
          </a:xfrm>
          <a:prstGeom prst="rect">
            <a:avLst/>
          </a:prstGeom>
          <a:noFill/>
        </p:spPr>
        <p:txBody>
          <a:bodyPr wrap="square">
            <a:spAutoFit/>
          </a:bodyPr>
          <a:lstStyle/>
          <a:p>
            <a:r>
              <a:rPr lang="en-IE" sz="1800" dirty="0">
                <a:effectLst/>
                <a:latin typeface="Calibri" panose="020F0502020204030204" pitchFamily="34" charset="0"/>
                <a:ea typeface="Calibri" panose="020F0502020204030204" pitchFamily="34" charset="0"/>
              </a:rPr>
              <a:t>Comprehensive learning and development programme in place for employees focusing on lifelong learning.</a:t>
            </a:r>
          </a:p>
          <a:p>
            <a:r>
              <a:rPr lang="en-IE" sz="1800" dirty="0">
                <a:effectLst/>
                <a:latin typeface="Calibri" panose="020F0502020204030204" pitchFamily="34" charset="0"/>
                <a:ea typeface="Calibri" panose="020F0502020204030204" pitchFamily="34" charset="0"/>
              </a:rPr>
              <a:t>Proactive, planned and regularly reviewed recruitment programme in place for the organisation to deliver effective and efficient services to our customers.</a:t>
            </a:r>
          </a:p>
          <a:p>
            <a:r>
              <a:rPr lang="en-IE" sz="1800" dirty="0">
                <a:effectLst/>
                <a:latin typeface="Calibri" panose="020F0502020204030204" pitchFamily="34" charset="0"/>
                <a:ea typeface="Calibri" panose="020F0502020204030204" pitchFamily="34" charset="0"/>
              </a:rPr>
              <a:t>Implementation of a performance management and development system strategically aligned to the Corporate Plan –</a:t>
            </a:r>
            <a:r>
              <a:rPr lang="en-IE" sz="1800" b="1" dirty="0">
                <a:effectLst/>
                <a:latin typeface="Calibri" panose="020F0502020204030204" pitchFamily="34" charset="0"/>
                <a:ea typeface="Calibri" panose="020F0502020204030204" pitchFamily="34" charset="0"/>
              </a:rPr>
              <a:t>HR</a:t>
            </a:r>
          </a:p>
          <a:p>
            <a:endPar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Continue to support diversity in our community. Level of support to DRCD projects for LGBTI groups. 2 projects completed.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Community</a:t>
            </a:r>
            <a:endParaRPr lang="en-IE"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other initiatives that promote and support communities </a:t>
            </a:r>
            <a:r>
              <a:rPr lang="en-I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eg</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CLÁR scheme, Community grant support scheme, Playground scheme, Age Friendly Programme. 15 schemes approved by DRCD with grant funding of  over €530,000-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Community</a:t>
            </a:r>
            <a:endParaRPr lang="en-IE" b="1"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rPr>
              <a:t>Support the LCDC in implementing the Healthy Longford Programme. Developed the Pilot </a:t>
            </a:r>
            <a:r>
              <a:rPr lang="en-IE" sz="1800" dirty="0" err="1">
                <a:solidFill>
                  <a:srgbClr val="000000"/>
                </a:solidFill>
                <a:effectLst/>
                <a:latin typeface="Calibri" panose="020F0502020204030204" pitchFamily="34" charset="0"/>
                <a:ea typeface="Calibri" panose="020F0502020204030204" pitchFamily="34" charset="0"/>
              </a:rPr>
              <a:t>Slaintecare</a:t>
            </a:r>
            <a:r>
              <a:rPr lang="en-IE" sz="1800" dirty="0">
                <a:solidFill>
                  <a:srgbClr val="000000"/>
                </a:solidFill>
                <a:effectLst/>
                <a:latin typeface="Calibri" panose="020F0502020204030204" pitchFamily="34" charset="0"/>
                <a:ea typeface="Calibri" panose="020F0502020204030204" pitchFamily="34" charset="0"/>
              </a:rPr>
              <a:t> Healthy Communities Programme . Minister of State for Public Health launched the </a:t>
            </a:r>
            <a:r>
              <a:rPr lang="en-IE" sz="1800" dirty="0" err="1">
                <a:solidFill>
                  <a:srgbClr val="000000"/>
                </a:solidFill>
                <a:effectLst/>
                <a:latin typeface="Calibri" panose="020F0502020204030204" pitchFamily="34" charset="0"/>
                <a:ea typeface="Calibri" panose="020F0502020204030204" pitchFamily="34" charset="0"/>
              </a:rPr>
              <a:t>Slaintecare</a:t>
            </a:r>
            <a:r>
              <a:rPr lang="en-IE" sz="1800" dirty="0">
                <a:solidFill>
                  <a:srgbClr val="000000"/>
                </a:solidFill>
                <a:effectLst/>
                <a:latin typeface="Calibri" panose="020F0502020204030204" pitchFamily="34" charset="0"/>
                <a:ea typeface="Calibri" panose="020F0502020204030204" pitchFamily="34" charset="0"/>
              </a:rPr>
              <a:t> Healthy Communities Programme in December 2022 </a:t>
            </a:r>
            <a:r>
              <a:rPr lang="en-IE" sz="1800" b="1" dirty="0">
                <a:solidFill>
                  <a:srgbClr val="000000"/>
                </a:solidFill>
                <a:effectLst/>
                <a:latin typeface="Calibri" panose="020F0502020204030204" pitchFamily="34" charset="0"/>
                <a:ea typeface="Calibri" panose="020F0502020204030204" pitchFamily="34" charset="0"/>
              </a:rPr>
              <a:t>-Community</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Strengthen the visibility of the Council’s data processing to inform and enable citizens</a:t>
            </a:r>
            <a:r>
              <a:rPr lang="en-IE" dirty="0">
                <a:latin typeface="Calibri" panose="020F0502020204030204" pitchFamily="34" charset="0"/>
                <a:ea typeface="Calibri" panose="020F0502020204030204" pitchFamily="34" charset="0"/>
                <a:cs typeface="Times New Roman" panose="02020603050405020304" pitchFamily="18" charset="0"/>
              </a:rPr>
              <a:t>. </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Performance standard met and exceeded by 8%, 88% completion being most recent figure in respect of policies and training on </a:t>
            </a:r>
            <a:r>
              <a:rPr lang="en-I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metacompliance</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platform Detailed review of ROPA's enabled updating of the Council's Privacy Notice and a privacy notice on personal data processing is now available for each section, DP information in a clear and more accessible format on the website –</a:t>
            </a:r>
            <a:r>
              <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Corporate</a:t>
            </a:r>
            <a:r>
              <a:rPr lang="en-I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E" dirty="0">
              <a:solidFill>
                <a:srgbClr val="000000"/>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323894"/>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TotalTime>
  <Words>1837</Words>
  <Application>Microsoft Office PowerPoint</Application>
  <PresentationFormat>Widescreen</PresentationFormat>
  <Paragraphs>129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Progress Report</vt:lpstr>
      <vt:lpstr>PowerPoint Presentation</vt:lpstr>
      <vt:lpstr>PowerPoint Presentation</vt:lpstr>
      <vt:lpstr>A Thriving County  </vt:lpstr>
      <vt:lpstr>A Thriving County  </vt:lpstr>
      <vt:lpstr>A Safer County </vt:lpstr>
      <vt:lpstr>A Safer County </vt:lpstr>
      <vt:lpstr>A Greener County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Inga Pupiniene</dc:creator>
  <cp:lastModifiedBy>Gerard  Dennigan</cp:lastModifiedBy>
  <cp:revision>54</cp:revision>
  <cp:lastPrinted>2022-12-13T14:33:54Z</cp:lastPrinted>
  <dcterms:created xsi:type="dcterms:W3CDTF">2020-10-12T09:47:23Z</dcterms:created>
  <dcterms:modified xsi:type="dcterms:W3CDTF">2022-12-13T14:49:03Z</dcterms:modified>
</cp:coreProperties>
</file>